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22.png" ContentType="image/png"/>
  <Override PartName="/ppt/media/image4.png" ContentType="image/png"/>
  <Override PartName="/ppt/media/image21.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8.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4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4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4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5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6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6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7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7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8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8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8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8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9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9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9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9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0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1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1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endParaRPr b="0" lang="en-IN" sz="1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285f4"/>
        </a:solidFill>
      </p:bgPr>
    </p:bg>
    <p:spTree>
      <p:nvGrpSpPr>
        <p:cNvPr id="1" name=""/>
        <p:cNvGrpSpPr/>
        <p:nvPr/>
      </p:nvGrpSpPr>
      <p:grpSpPr>
        <a:xfrm>
          <a:off x="0" y="0"/>
          <a:ext cx="0" cy="0"/>
          <a:chOff x="0" y="0"/>
          <a:chExt cx="0" cy="0"/>
        </a:xfrm>
      </p:grpSpPr>
      <p:sp>
        <p:nvSpPr>
          <p:cNvPr id="0" name="Google Shape;6;p7"/>
          <p:cNvSpPr/>
          <p:nvPr/>
        </p:nvSpPr>
        <p:spPr>
          <a:xfrm flipH="1">
            <a:off x="8245080" y="4245840"/>
            <a:ext cx="896040" cy="896040"/>
          </a:xfrm>
          <a:prstGeom prst="rtTriangle">
            <a:avLst/>
          </a:prstGeom>
          <a:solidFill>
            <a:schemeClr val="lt1"/>
          </a:solidFill>
          <a:ln w="0">
            <a:noFill/>
          </a:ln>
        </p:spPr>
        <p:style>
          <a:lnRef idx="0"/>
          <a:fillRef idx="0"/>
          <a:effectRef idx="0"/>
          <a:fontRef idx="minor"/>
        </p:style>
      </p:sp>
      <p:sp>
        <p:nvSpPr>
          <p:cNvPr id="1" name="Google Shape;7;p7"/>
          <p:cNvSpPr/>
          <p:nvPr/>
        </p:nvSpPr>
        <p:spPr>
          <a:xfrm flipH="1">
            <a:off x="8245080" y="4245840"/>
            <a:ext cx="896040" cy="896040"/>
          </a:xfrm>
          <a:prstGeom prst="round1Rect">
            <a:avLst>
              <a:gd name="adj" fmla="val 16667"/>
            </a:avLst>
          </a:prstGeom>
          <a:solidFill>
            <a:schemeClr val="lt1">
              <a:alpha val="68000"/>
            </a:schemeClr>
          </a:solidFill>
          <a:ln w="0">
            <a:noFill/>
          </a:ln>
        </p:spPr>
        <p:style>
          <a:lnRef idx="0"/>
          <a:fillRef idx="0"/>
          <a:effectRef idx="0"/>
          <a:fontRef idx="minor"/>
        </p:style>
      </p:sp>
      <p:sp>
        <p:nvSpPr>
          <p:cNvPr id="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285f4"/>
        </a:solidFill>
      </p:bgPr>
    </p:bg>
    <p:spTree>
      <p:nvGrpSpPr>
        <p:cNvPr id="1" name=""/>
        <p:cNvGrpSpPr/>
        <p:nvPr/>
      </p:nvGrpSpPr>
      <p:grpSpPr>
        <a:xfrm>
          <a:off x="0" y="0"/>
          <a:ext cx="0" cy="0"/>
          <a:chOff x="0" y="0"/>
          <a:chExt cx="0" cy="0"/>
        </a:xfrm>
      </p:grpSpPr>
      <p:sp>
        <p:nvSpPr>
          <p:cNvPr id="40" name="Google Shape;59;p9"/>
          <p:cNvSpPr/>
          <p:nvPr/>
        </p:nvSpPr>
        <p:spPr>
          <a:xfrm flipH="1" rot="10800000">
            <a:off x="0" y="658080"/>
            <a:ext cx="9142560" cy="4485600"/>
          </a:xfrm>
          <a:prstGeom prst="rect">
            <a:avLst/>
          </a:prstGeom>
          <a:solidFill>
            <a:schemeClr val="accent4"/>
          </a:solidFill>
          <a:ln w="0">
            <a:noFill/>
          </a:ln>
        </p:spPr>
        <p:style>
          <a:lnRef idx="0"/>
          <a:fillRef idx="0"/>
          <a:effectRef idx="0"/>
          <a:fontRef idx="minor"/>
        </p:style>
      </p:sp>
      <p:sp>
        <p:nvSpPr>
          <p:cNvPr id="41" name="Google Shape;60;p9"/>
          <p:cNvSpPr/>
          <p:nvPr/>
        </p:nvSpPr>
        <p:spPr>
          <a:xfrm>
            <a:off x="0" y="656280"/>
            <a:ext cx="9142560" cy="107280"/>
          </a:xfrm>
          <a:prstGeom prst="rect">
            <a:avLst/>
          </a:prstGeom>
          <a:gradFill rotWithShape="0">
            <a:gsLst>
              <a:gs pos="0">
                <a:srgbClr val="f9f9f9"/>
              </a:gs>
              <a:gs pos="100000">
                <a:srgbClr val="dedede"/>
              </a:gs>
            </a:gsLst>
            <a:lin ang="16200000"/>
          </a:gradFill>
          <a:ln w="0">
            <a:noFill/>
          </a:ln>
        </p:spPr>
        <p:style>
          <a:lnRef idx="0"/>
          <a:fillRef idx="0"/>
          <a:effectRef idx="0"/>
          <a:fontRef idx="minor"/>
        </p:style>
      </p:sp>
      <p:sp>
        <p:nvSpPr>
          <p:cNvPr id="42"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r>
              <a:rPr b="0" lang="en-IN" sz="1800" spc="-1" strike="noStrike">
                <a:solidFill>
                  <a:srgbClr val="000000"/>
                </a:solidFill>
                <a:latin typeface="Arial"/>
              </a:rPr>
              <a:t>Click to edit the title text format</a:t>
            </a:r>
            <a:endParaRPr b="0" lang="en-IN" sz="1800" spc="-1" strike="noStrike">
              <a:solidFill>
                <a:srgbClr val="000000"/>
              </a:solidFill>
              <a:latin typeface="Arial"/>
            </a:endParaRPr>
          </a:p>
        </p:txBody>
      </p:sp>
      <p:sp>
        <p:nvSpPr>
          <p:cNvPr id="4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285f4"/>
        </a:solidFill>
      </p:bgPr>
    </p:bg>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8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7.xml"/>
</Relationships>
</file>

<file path=ppt/slides/_rels/slide1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7.xml"/>
</Relationships>
</file>

<file path=ppt/slides/_rels/slide1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7.xml"/>
</Relationships>
</file>

<file path=ppt/slides/_rels/slide1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7.xml"/>
</Relationships>
</file>

<file path=ppt/slides/_rels/slide1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7.xml"/>
</Relationships>
</file>

<file path=ppt/slides/_rels/slide1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7.xml"/>
</Relationships>
</file>

<file path=ppt/slides/_rels/slide1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7.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1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slideLayout" Target="../slideLayouts/slideLayout1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7.xml"/>
</Relationships>
</file>

<file path=ppt/slides/_rels/slide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17.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7.xml"/>
</Relationships>
</file>

<file path=ppt/slides/_rels/slide9.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18" name="Google Shape;166;p1"/>
          <p:cNvSpPr/>
          <p:nvPr/>
        </p:nvSpPr>
        <p:spPr>
          <a:xfrm>
            <a:off x="390600" y="730080"/>
            <a:ext cx="9318960" cy="1734840"/>
          </a:xfrm>
          <a:prstGeom prst="rect">
            <a:avLst/>
          </a:prstGeom>
          <a:noFill/>
          <a:ln w="0">
            <a:noFill/>
          </a:ln>
        </p:spPr>
        <p:style>
          <a:lnRef idx="0"/>
          <a:fillRef idx="0"/>
          <a:effectRef idx="0"/>
          <a:fontRef idx="minor"/>
        </p:style>
        <p:txBody>
          <a:bodyPr lIns="0" rIns="0" tIns="91440" bIns="91440" anchor="b">
            <a:normAutofit/>
          </a:bodyPr>
          <a:p>
            <a:pPr>
              <a:lnSpc>
                <a:spcPct val="100000"/>
              </a:lnSpc>
              <a:buNone/>
              <a:tabLst>
                <a:tab algn="l" pos="0"/>
              </a:tabLst>
            </a:pPr>
            <a:r>
              <a:rPr b="1" lang="en" sz="3600" spc="-1" strike="noStrike">
                <a:solidFill>
                  <a:srgbClr val="ffffff"/>
                </a:solidFill>
                <a:latin typeface="Roboto"/>
                <a:ea typeface="Roboto"/>
              </a:rPr>
              <a:t>NEXT.JS</a:t>
            </a:r>
            <a:r>
              <a:rPr b="1" lang="en" sz="3600" spc="-1" strike="noStrike">
                <a:solidFill>
                  <a:srgbClr val="ffffff"/>
                </a:solidFill>
                <a:latin typeface="Roboto"/>
                <a:ea typeface="Roboto"/>
              </a:rPr>
              <a:t>_NEWS WEBSITE</a:t>
            </a:r>
            <a:endParaRPr b="0" lang="en-IN" sz="3600" spc="-1" strike="noStrike">
              <a:latin typeface="Arial"/>
            </a:endParaRPr>
          </a:p>
        </p:txBody>
      </p:sp>
      <p:sp>
        <p:nvSpPr>
          <p:cNvPr id="119" name="Google Shape;167;p1"/>
          <p:cNvSpPr/>
          <p:nvPr/>
        </p:nvSpPr>
        <p:spPr>
          <a:xfrm>
            <a:off x="460800" y="2676960"/>
            <a:ext cx="8220600" cy="431640"/>
          </a:xfrm>
          <a:prstGeom prst="rect">
            <a:avLst/>
          </a:prstGeom>
          <a:noFill/>
          <a:ln w="0">
            <a:noFill/>
          </a:ln>
        </p:spPr>
        <p:style>
          <a:lnRef idx="0"/>
          <a:fillRef idx="0"/>
          <a:effectRef idx="0"/>
          <a:fontRef idx="minor"/>
        </p:style>
        <p:txBody>
          <a:bodyPr lIns="0" rIns="0" tIns="91440" bIns="91440" anchor="t">
            <a:noAutofit/>
          </a:bodyPr>
          <a:p>
            <a:pPr>
              <a:lnSpc>
                <a:spcPct val="90000"/>
              </a:lnSpc>
              <a:buNone/>
              <a:tabLst>
                <a:tab algn="l" pos="0"/>
              </a:tabLst>
            </a:pPr>
            <a:r>
              <a:rPr b="1" lang="en" sz="2100" spc="-1" strike="noStrike">
                <a:solidFill>
                  <a:srgbClr val="ffffff"/>
                </a:solidFill>
                <a:latin typeface="Roboto"/>
                <a:ea typeface="Roboto"/>
              </a:rPr>
              <a:t>FS’tival-22 Software Freedom Day</a:t>
            </a:r>
            <a:endParaRPr b="0" lang="en-IN" sz="2100" spc="-1" strike="noStrike">
              <a:latin typeface="Arial"/>
            </a:endParaRPr>
          </a:p>
        </p:txBody>
      </p:sp>
      <p:pic>
        <p:nvPicPr>
          <p:cNvPr id="120" name="Google Shape;168;p1" descr=""/>
          <p:cNvPicPr/>
          <p:nvPr/>
        </p:nvPicPr>
        <p:blipFill>
          <a:blip r:embed="rId1"/>
          <a:stretch/>
        </p:blipFill>
        <p:spPr>
          <a:xfrm>
            <a:off x="96480" y="-99720"/>
            <a:ext cx="1160640" cy="1160640"/>
          </a:xfrm>
          <a:prstGeom prst="rect">
            <a:avLst/>
          </a:prstGeom>
          <a:ln w="0">
            <a:noFill/>
          </a:ln>
        </p:spPr>
      </p:pic>
      <p:pic>
        <p:nvPicPr>
          <p:cNvPr id="121" name="Google Shape;169;p1" descr=""/>
          <p:cNvPicPr/>
          <p:nvPr/>
        </p:nvPicPr>
        <p:blipFill>
          <a:blip r:embed="rId2"/>
          <a:stretch/>
        </p:blipFill>
        <p:spPr>
          <a:xfrm>
            <a:off x="1582920" y="165960"/>
            <a:ext cx="644040" cy="629280"/>
          </a:xfrm>
          <a:prstGeom prst="rect">
            <a:avLst/>
          </a:prstGeom>
          <a:ln w="0">
            <a:noFill/>
          </a:ln>
        </p:spPr>
      </p:pic>
      <p:pic>
        <p:nvPicPr>
          <p:cNvPr id="122" name="Google Shape;170;p1" descr=""/>
          <p:cNvPicPr/>
          <p:nvPr/>
        </p:nvPicPr>
        <p:blipFill>
          <a:blip r:embed="rId3"/>
          <a:stretch/>
        </p:blipFill>
        <p:spPr>
          <a:xfrm>
            <a:off x="1079640" y="177120"/>
            <a:ext cx="501840" cy="606600"/>
          </a:xfrm>
          <a:prstGeom prst="rect">
            <a:avLst/>
          </a:prstGeom>
          <a:ln w="0">
            <a:noFill/>
          </a:ln>
        </p:spPr>
      </p:pic>
      <p:sp>
        <p:nvSpPr>
          <p:cNvPr id="123" name="Google Shape;171;p1"/>
          <p:cNvSpPr/>
          <p:nvPr/>
        </p:nvSpPr>
        <p:spPr>
          <a:xfrm>
            <a:off x="4905360" y="3692880"/>
            <a:ext cx="3229200" cy="1248120"/>
          </a:xfrm>
          <a:prstGeom prst="rect">
            <a:avLst/>
          </a:prstGeom>
          <a:noFill/>
          <a:ln w="0">
            <a:noFill/>
          </a:ln>
        </p:spPr>
        <p:style>
          <a:lnRef idx="0"/>
          <a:fillRef idx="0"/>
          <a:effectRef idx="0"/>
          <a:fontRef idx="minor"/>
        </p:style>
      </p:sp>
      <p:pic>
        <p:nvPicPr>
          <p:cNvPr id="124" name="Google Shape;172;p1" descr=""/>
          <p:cNvPicPr/>
          <p:nvPr/>
        </p:nvPicPr>
        <p:blipFill>
          <a:blip r:embed="rId4"/>
          <a:stretch/>
        </p:blipFill>
        <p:spPr>
          <a:xfrm>
            <a:off x="7138800" y="362160"/>
            <a:ext cx="1542600" cy="1542600"/>
          </a:xfrm>
          <a:prstGeom prst="rect">
            <a:avLst/>
          </a:prstGeom>
          <a:ln w="0">
            <a:noFill/>
          </a:ln>
          <a:effectLst>
            <a:outerShdw algn="bl" blurRad="57240" dir="5400000" dist="19080" rotWithShape="0">
              <a:srgbClr val="000000">
                <a:alpha val="50000"/>
              </a:srgbClr>
            </a:outerShdw>
            <a:reflection algn="bl" blurRad="0" dir="0" dist="0" endA="0" endPos="24000" fadeDir="5400012" kx="0" ky="0" rotWithShape="0" stA="14000" stPos="0" sy="-100000"/>
          </a:effectLst>
        </p:spPr>
      </p:pic>
      <p:sp>
        <p:nvSpPr>
          <p:cNvPr id="125" name="Google Shape;173;p1"/>
          <p:cNvSpPr/>
          <p:nvPr/>
        </p:nvSpPr>
        <p:spPr>
          <a:xfrm>
            <a:off x="5913720" y="3692880"/>
            <a:ext cx="2999520" cy="1416960"/>
          </a:xfrm>
          <a:prstGeom prst="rect">
            <a:avLst/>
          </a:prstGeom>
          <a:noFill/>
          <a:ln w="0">
            <a:noFill/>
          </a:ln>
        </p:spPr>
        <p:style>
          <a:lnRef idx="0"/>
          <a:fillRef idx="0"/>
          <a:effectRef idx="0"/>
          <a:fontRef idx="minor"/>
        </p:style>
        <p:txBody>
          <a:bodyPr tIns="91440" bIns="91440" anchor="t">
            <a:spAutoFit/>
          </a:bodyPr>
          <a:p>
            <a:pPr>
              <a:lnSpc>
                <a:spcPct val="115000"/>
              </a:lnSpc>
              <a:buNone/>
              <a:tabLst>
                <a:tab algn="l" pos="0"/>
              </a:tabLst>
            </a:pPr>
            <a:r>
              <a:rPr b="0" lang="en" sz="1800" spc="-1" strike="noStrike" u="sng">
                <a:solidFill>
                  <a:srgbClr val="fafafa"/>
                </a:solidFill>
                <a:uFillTx/>
                <a:latin typeface="Arial"/>
                <a:ea typeface="Arial"/>
              </a:rPr>
              <a:t>Presented by:</a:t>
            </a:r>
            <a:r>
              <a:rPr b="0" lang="en" sz="1800" spc="-1" strike="noStrike">
                <a:solidFill>
                  <a:srgbClr val="fafafa"/>
                </a:solidFill>
                <a:latin typeface="Arial"/>
                <a:ea typeface="Arial"/>
              </a:rPr>
              <a:t> </a:t>
            </a:r>
            <a:endParaRPr b="0" lang="en-IN" sz="1800" spc="-1" strike="noStrike">
              <a:latin typeface="Arial"/>
            </a:endParaRPr>
          </a:p>
          <a:p>
            <a:pPr>
              <a:lnSpc>
                <a:spcPct val="115000"/>
              </a:lnSpc>
              <a:buNone/>
              <a:tabLst>
                <a:tab algn="l" pos="0"/>
              </a:tabLst>
            </a:pPr>
            <a:r>
              <a:rPr b="0" lang="en" sz="1600" spc="-1" strike="noStrike">
                <a:solidFill>
                  <a:srgbClr val="fafafa"/>
                </a:solidFill>
                <a:latin typeface="Arial"/>
                <a:ea typeface="Arial"/>
              </a:rPr>
              <a:t>TEAM ENCODERS</a:t>
            </a:r>
            <a:endParaRPr b="0" lang="en-IN" sz="1600" spc="-1" strike="noStrike">
              <a:latin typeface="Arial"/>
            </a:endParaRPr>
          </a:p>
          <a:p>
            <a:pPr>
              <a:lnSpc>
                <a:spcPct val="100000"/>
              </a:lnSpc>
              <a:buNone/>
              <a:tabLst>
                <a:tab algn="l" pos="0"/>
              </a:tabLst>
            </a:pPr>
            <a:r>
              <a:rPr b="0" lang="en" sz="1400" spc="-1" strike="noStrike">
                <a:solidFill>
                  <a:srgbClr val="fafafa"/>
                </a:solidFill>
                <a:latin typeface="Arial"/>
                <a:ea typeface="Arial"/>
              </a:rPr>
              <a:t>Daniel Inigo M (20C016)</a:t>
            </a:r>
            <a:endParaRPr b="0" lang="en-IN" sz="1400" spc="-1" strike="noStrike">
              <a:latin typeface="Arial"/>
            </a:endParaRPr>
          </a:p>
          <a:p>
            <a:pPr>
              <a:lnSpc>
                <a:spcPct val="100000"/>
              </a:lnSpc>
              <a:buNone/>
              <a:tabLst>
                <a:tab algn="l" pos="0"/>
              </a:tabLst>
            </a:pPr>
            <a:r>
              <a:rPr b="0" lang="en" sz="1400" spc="-1" strike="noStrike">
                <a:solidFill>
                  <a:srgbClr val="fafafa"/>
                </a:solidFill>
                <a:latin typeface="Arial"/>
                <a:ea typeface="Arial"/>
              </a:rPr>
              <a:t>Siva Guhan S (20C083)</a:t>
            </a:r>
            <a:endParaRPr b="0" lang="en-IN" sz="1400" spc="-1" strike="noStrike">
              <a:latin typeface="Arial"/>
            </a:endParaRPr>
          </a:p>
          <a:p>
            <a:pPr>
              <a:lnSpc>
                <a:spcPct val="100000"/>
              </a:lnSpc>
              <a:buNone/>
              <a:tabLst>
                <a:tab algn="l" pos="0"/>
              </a:tabLst>
            </a:pPr>
            <a:r>
              <a:rPr b="0" lang="en" sz="1400" spc="-1" strike="noStrike">
                <a:solidFill>
                  <a:srgbClr val="fafafa"/>
                </a:solidFill>
                <a:latin typeface="Arial"/>
                <a:ea typeface="Arial"/>
              </a:rPr>
              <a:t>Udaya Priya K (20C097)</a:t>
            </a: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58" name="Google Shape;242;g1785dbeb65c_1_44"/>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59" name="Google Shape;243;g1785dbeb65c_1_44"/>
          <p:cNvSpPr/>
          <p:nvPr/>
        </p:nvSpPr>
        <p:spPr>
          <a:xfrm>
            <a:off x="630720" y="966240"/>
            <a:ext cx="8292600" cy="3952080"/>
          </a:xfrm>
          <a:prstGeom prst="rect">
            <a:avLst/>
          </a:prstGeom>
          <a:noFill/>
          <a:ln w="0">
            <a:noFill/>
          </a:ln>
        </p:spPr>
        <p:style>
          <a:lnRef idx="0"/>
          <a:fillRef idx="0"/>
          <a:effectRef idx="0"/>
          <a:fontRef idx="minor"/>
        </p:style>
      </p:sp>
      <p:sp>
        <p:nvSpPr>
          <p:cNvPr id="160" name="Google Shape;244;g1785dbeb65c_1_44"/>
          <p:cNvSpPr/>
          <p:nvPr/>
        </p:nvSpPr>
        <p:spPr>
          <a:xfrm>
            <a:off x="765360" y="922320"/>
            <a:ext cx="5541120" cy="2414520"/>
          </a:xfrm>
          <a:prstGeom prst="rect">
            <a:avLst/>
          </a:prstGeom>
          <a:noFill/>
          <a:ln w="0">
            <a:noFill/>
          </a:ln>
        </p:spPr>
        <p:style>
          <a:lnRef idx="0"/>
          <a:fillRef idx="0"/>
          <a:effectRef idx="0"/>
          <a:fontRef idx="minor"/>
        </p:style>
      </p:sp>
      <p:pic>
        <p:nvPicPr>
          <p:cNvPr id="161" name="Google Shape;245;g1785dbeb65c_1_44"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62" name="Google Shape;250;g1785dbeb65c_1_32"/>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63" name="Google Shape;251;g1785dbeb65c_1_32"/>
          <p:cNvSpPr/>
          <p:nvPr/>
        </p:nvSpPr>
        <p:spPr>
          <a:xfrm>
            <a:off x="630720" y="966240"/>
            <a:ext cx="8292600" cy="3952080"/>
          </a:xfrm>
          <a:prstGeom prst="rect">
            <a:avLst/>
          </a:prstGeom>
          <a:noFill/>
          <a:ln w="0">
            <a:noFill/>
          </a:ln>
        </p:spPr>
        <p:style>
          <a:lnRef idx="0"/>
          <a:fillRef idx="0"/>
          <a:effectRef idx="0"/>
          <a:fontRef idx="minor"/>
        </p:style>
      </p:sp>
      <p:sp>
        <p:nvSpPr>
          <p:cNvPr id="164" name="Google Shape;252;g1785dbeb65c_1_32"/>
          <p:cNvSpPr/>
          <p:nvPr/>
        </p:nvSpPr>
        <p:spPr>
          <a:xfrm>
            <a:off x="765360" y="922320"/>
            <a:ext cx="5541120" cy="2414520"/>
          </a:xfrm>
          <a:prstGeom prst="rect">
            <a:avLst/>
          </a:prstGeom>
          <a:noFill/>
          <a:ln w="0">
            <a:noFill/>
          </a:ln>
        </p:spPr>
        <p:style>
          <a:lnRef idx="0"/>
          <a:fillRef idx="0"/>
          <a:effectRef idx="0"/>
          <a:fontRef idx="minor"/>
        </p:style>
      </p:sp>
      <p:pic>
        <p:nvPicPr>
          <p:cNvPr id="165" name="Google Shape;253;g1785dbeb65c_1_32"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66" name="Google Shape;258;g179df3b70f9_0_0"/>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67" name="Google Shape;259;g179df3b70f9_0_0"/>
          <p:cNvSpPr/>
          <p:nvPr/>
        </p:nvSpPr>
        <p:spPr>
          <a:xfrm>
            <a:off x="630720" y="966240"/>
            <a:ext cx="8292600" cy="3952080"/>
          </a:xfrm>
          <a:prstGeom prst="rect">
            <a:avLst/>
          </a:prstGeom>
          <a:noFill/>
          <a:ln w="0">
            <a:noFill/>
          </a:ln>
        </p:spPr>
        <p:style>
          <a:lnRef idx="0"/>
          <a:fillRef idx="0"/>
          <a:effectRef idx="0"/>
          <a:fontRef idx="minor"/>
        </p:style>
      </p:sp>
      <p:sp>
        <p:nvSpPr>
          <p:cNvPr id="168" name="Google Shape;260;g179df3b70f9_0_0"/>
          <p:cNvSpPr/>
          <p:nvPr/>
        </p:nvSpPr>
        <p:spPr>
          <a:xfrm>
            <a:off x="619200" y="718560"/>
            <a:ext cx="7783200" cy="35470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tabLst>
                <a:tab algn="l" pos="0"/>
              </a:tabLst>
            </a:pPr>
            <a:r>
              <a:rPr b="0" lang="en" sz="1800" spc="-1" strike="noStrike">
                <a:solidFill>
                  <a:srgbClr val="000000"/>
                </a:solidFill>
                <a:latin typeface="Arial"/>
                <a:ea typeface="Arial"/>
              </a:rPr>
              <a:t>SIGN IN AND SIGN OUT</a:t>
            </a:r>
            <a:endParaRPr b="0" lang="en-IN" sz="1800" spc="-1" strike="noStrike">
              <a:latin typeface="Arial"/>
            </a:endParaRPr>
          </a:p>
          <a:p>
            <a:pPr algn="ctr">
              <a:lnSpc>
                <a:spcPct val="100000"/>
              </a:lnSpc>
              <a:buNone/>
              <a:tabLst>
                <a:tab algn="l" pos="0"/>
              </a:tabLst>
            </a:pPr>
            <a:endParaRPr b="0" lang="en-IN" sz="1800" spc="-1" strike="noStrike">
              <a:latin typeface="Arial"/>
            </a:endParaRPr>
          </a:p>
          <a:p>
            <a:pPr marL="457200" indent="-324000">
              <a:lnSpc>
                <a:spcPct val="150000"/>
              </a:lnSpc>
              <a:buClr>
                <a:srgbClr val="000000"/>
              </a:buClr>
              <a:buFont typeface="Arial"/>
              <a:buChar char="●"/>
              <a:tabLst>
                <a:tab algn="l" pos="0"/>
              </a:tabLst>
            </a:pPr>
            <a:r>
              <a:rPr b="0" lang="en" sz="1500" spc="-1" strike="noStrike">
                <a:solidFill>
                  <a:srgbClr val="000000"/>
                </a:solidFill>
                <a:latin typeface="Arial"/>
                <a:ea typeface="Arial"/>
              </a:rPr>
              <a:t>The authentication process in Next.js is also implemented by allowing the users to Sign In with  their Google account using server - side authentication.</a:t>
            </a:r>
            <a:endParaRPr b="0" lang="en-IN" sz="1500" spc="-1" strike="noStrike">
              <a:latin typeface="Arial"/>
            </a:endParaRPr>
          </a:p>
          <a:p>
            <a:pPr marL="457200" indent="-324000">
              <a:lnSpc>
                <a:spcPct val="150000"/>
              </a:lnSpc>
              <a:buClr>
                <a:srgbClr val="000000"/>
              </a:buClr>
              <a:buFont typeface="Arial"/>
              <a:buChar char="●"/>
              <a:tabLst>
                <a:tab algn="l" pos="0"/>
              </a:tabLst>
            </a:pPr>
            <a:r>
              <a:rPr b="0" lang="en" sz="1500" spc="-1" strike="noStrike">
                <a:solidFill>
                  <a:srgbClr val="000000"/>
                </a:solidFill>
                <a:latin typeface="Arial"/>
                <a:ea typeface="Arial"/>
              </a:rPr>
              <a:t>Once they have successfully signed in, users are provided with the feature to bookmark the news which they find interesting or wish to save for later use.</a:t>
            </a:r>
            <a:endParaRPr b="0" lang="en-IN" sz="1500" spc="-1" strike="noStrike">
              <a:latin typeface="Arial"/>
            </a:endParaRPr>
          </a:p>
          <a:p>
            <a:pPr marL="457200" indent="-324000">
              <a:lnSpc>
                <a:spcPct val="150000"/>
              </a:lnSpc>
              <a:buClr>
                <a:srgbClr val="000000"/>
              </a:buClr>
              <a:buFont typeface="Arial"/>
              <a:buChar char="●"/>
              <a:tabLst>
                <a:tab algn="l" pos="0"/>
              </a:tabLst>
            </a:pPr>
            <a:r>
              <a:rPr b="0" lang="en" sz="1500" spc="-1" strike="noStrike">
                <a:solidFill>
                  <a:srgbClr val="000000"/>
                </a:solidFill>
                <a:latin typeface="Arial"/>
                <a:ea typeface="Arial"/>
              </a:rPr>
              <a:t>Finally they can Sign Out but once signed out, users cannot see the bookmarked news</a:t>
            </a:r>
            <a:endParaRPr b="0" lang="en-IN" sz="1500" spc="-1" strike="noStrike">
              <a:latin typeface="Arial"/>
            </a:endParaRPr>
          </a:p>
        </p:txBody>
      </p:sp>
      <p:pic>
        <p:nvPicPr>
          <p:cNvPr id="169" name="Google Shape;261;g179df3b70f9_0_0" descr=""/>
          <p:cNvPicPr/>
          <p:nvPr/>
        </p:nvPicPr>
        <p:blipFill>
          <a:blip r:embed="rId1"/>
          <a:srcRect l="2120" t="4848" r="5215" b="12106"/>
          <a:stretch/>
        </p:blipFill>
        <p:spPr>
          <a:xfrm>
            <a:off x="4717080" y="3003840"/>
            <a:ext cx="3926880" cy="213912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70" name="Google Shape;266;g179df3b70f9_0_45"/>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71" name="Google Shape;267;g179df3b70f9_0_45"/>
          <p:cNvSpPr/>
          <p:nvPr/>
        </p:nvSpPr>
        <p:spPr>
          <a:xfrm>
            <a:off x="630720" y="966240"/>
            <a:ext cx="8292600" cy="3952080"/>
          </a:xfrm>
          <a:prstGeom prst="rect">
            <a:avLst/>
          </a:prstGeom>
          <a:noFill/>
          <a:ln w="0">
            <a:noFill/>
          </a:ln>
        </p:spPr>
        <p:style>
          <a:lnRef idx="0"/>
          <a:fillRef idx="0"/>
          <a:effectRef idx="0"/>
          <a:fontRef idx="minor"/>
        </p:style>
      </p:sp>
      <p:sp>
        <p:nvSpPr>
          <p:cNvPr id="172" name="Google Shape;268;g179df3b70f9_0_45"/>
          <p:cNvSpPr/>
          <p:nvPr/>
        </p:nvSpPr>
        <p:spPr>
          <a:xfrm>
            <a:off x="680400" y="966240"/>
            <a:ext cx="7783200" cy="3547080"/>
          </a:xfrm>
          <a:prstGeom prst="rect">
            <a:avLst/>
          </a:prstGeom>
          <a:noFill/>
          <a:ln w="0">
            <a:noFill/>
          </a:ln>
        </p:spPr>
        <p:style>
          <a:lnRef idx="0"/>
          <a:fillRef idx="0"/>
          <a:effectRef idx="0"/>
          <a:fontRef idx="minor"/>
        </p:style>
      </p:sp>
      <p:pic>
        <p:nvPicPr>
          <p:cNvPr id="173" name="Google Shape;269;g179df3b70f9_0_45"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74" name="Google Shape;274;g179df3b70f9_0_19"/>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75" name="Google Shape;275;g179df3b70f9_0_19"/>
          <p:cNvSpPr/>
          <p:nvPr/>
        </p:nvSpPr>
        <p:spPr>
          <a:xfrm>
            <a:off x="630720" y="966240"/>
            <a:ext cx="8292600" cy="3952080"/>
          </a:xfrm>
          <a:prstGeom prst="rect">
            <a:avLst/>
          </a:prstGeom>
          <a:noFill/>
          <a:ln w="0">
            <a:noFill/>
          </a:ln>
        </p:spPr>
        <p:style>
          <a:lnRef idx="0"/>
          <a:fillRef idx="0"/>
          <a:effectRef idx="0"/>
          <a:fontRef idx="minor"/>
        </p:style>
      </p:sp>
      <p:sp>
        <p:nvSpPr>
          <p:cNvPr id="176" name="Google Shape;276;g179df3b70f9_0_19"/>
          <p:cNvSpPr/>
          <p:nvPr/>
        </p:nvSpPr>
        <p:spPr>
          <a:xfrm>
            <a:off x="680400" y="966240"/>
            <a:ext cx="7783200" cy="3547080"/>
          </a:xfrm>
          <a:prstGeom prst="rect">
            <a:avLst/>
          </a:prstGeom>
          <a:noFill/>
          <a:ln w="0">
            <a:noFill/>
          </a:ln>
        </p:spPr>
        <p:style>
          <a:lnRef idx="0"/>
          <a:fillRef idx="0"/>
          <a:effectRef idx="0"/>
          <a:fontRef idx="minor"/>
        </p:style>
      </p:sp>
      <p:pic>
        <p:nvPicPr>
          <p:cNvPr id="177" name="Google Shape;277;g179df3b70f9_0_19"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78" name="Google Shape;282;g179df3b70f9_0_26"/>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79" name="Google Shape;283;g179df3b70f9_0_26"/>
          <p:cNvSpPr/>
          <p:nvPr/>
        </p:nvSpPr>
        <p:spPr>
          <a:xfrm>
            <a:off x="630720" y="966240"/>
            <a:ext cx="8292600" cy="3952080"/>
          </a:xfrm>
          <a:prstGeom prst="rect">
            <a:avLst/>
          </a:prstGeom>
          <a:noFill/>
          <a:ln w="0">
            <a:noFill/>
          </a:ln>
        </p:spPr>
        <p:style>
          <a:lnRef idx="0"/>
          <a:fillRef idx="0"/>
          <a:effectRef idx="0"/>
          <a:fontRef idx="minor"/>
        </p:style>
      </p:sp>
      <p:sp>
        <p:nvSpPr>
          <p:cNvPr id="180" name="Google Shape;284;g179df3b70f9_0_26"/>
          <p:cNvSpPr/>
          <p:nvPr/>
        </p:nvSpPr>
        <p:spPr>
          <a:xfrm>
            <a:off x="680400" y="966240"/>
            <a:ext cx="7783200" cy="3547080"/>
          </a:xfrm>
          <a:prstGeom prst="rect">
            <a:avLst/>
          </a:prstGeom>
          <a:noFill/>
          <a:ln w="0">
            <a:noFill/>
          </a:ln>
        </p:spPr>
        <p:style>
          <a:lnRef idx="0"/>
          <a:fillRef idx="0"/>
          <a:effectRef idx="0"/>
          <a:fontRef idx="minor"/>
        </p:style>
      </p:sp>
      <p:pic>
        <p:nvPicPr>
          <p:cNvPr id="181" name="Google Shape;285;g179df3b70f9_0_26"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82" name="Google Shape;290;g179df3b70f9_0_35"/>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83" name="Google Shape;291;g179df3b70f9_0_35"/>
          <p:cNvSpPr/>
          <p:nvPr/>
        </p:nvSpPr>
        <p:spPr>
          <a:xfrm>
            <a:off x="630720" y="966240"/>
            <a:ext cx="8292600" cy="3952080"/>
          </a:xfrm>
          <a:prstGeom prst="rect">
            <a:avLst/>
          </a:prstGeom>
          <a:noFill/>
          <a:ln w="0">
            <a:noFill/>
          </a:ln>
        </p:spPr>
        <p:style>
          <a:lnRef idx="0"/>
          <a:fillRef idx="0"/>
          <a:effectRef idx="0"/>
          <a:fontRef idx="minor"/>
        </p:style>
      </p:sp>
      <p:sp>
        <p:nvSpPr>
          <p:cNvPr id="184" name="Google Shape;292;g179df3b70f9_0_35"/>
          <p:cNvSpPr/>
          <p:nvPr/>
        </p:nvSpPr>
        <p:spPr>
          <a:xfrm>
            <a:off x="680400" y="966240"/>
            <a:ext cx="7783200" cy="3547080"/>
          </a:xfrm>
          <a:prstGeom prst="rect">
            <a:avLst/>
          </a:prstGeom>
          <a:noFill/>
          <a:ln w="0">
            <a:noFill/>
          </a:ln>
        </p:spPr>
        <p:style>
          <a:lnRef idx="0"/>
          <a:fillRef idx="0"/>
          <a:effectRef idx="0"/>
          <a:fontRef idx="minor"/>
        </p:style>
      </p:sp>
      <p:pic>
        <p:nvPicPr>
          <p:cNvPr id="185" name="Google Shape;293;g179df3b70f9_0_35"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86" name="Google Shape;298;g177362e2e95_0_0"/>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300" spc="-1" strike="noStrike">
                <a:solidFill>
                  <a:srgbClr val="ffffff"/>
                </a:solidFill>
                <a:latin typeface="Roboto"/>
                <a:ea typeface="Roboto"/>
              </a:rPr>
              <a:t>GIT LINK</a:t>
            </a:r>
            <a:endParaRPr b="0" lang="en-IN" sz="2300" spc="-1" strike="noStrike">
              <a:latin typeface="Arial"/>
            </a:endParaRPr>
          </a:p>
        </p:txBody>
      </p:sp>
      <p:sp>
        <p:nvSpPr>
          <p:cNvPr id="187" name="Google Shape;299;g177362e2e95_0_0"/>
          <p:cNvSpPr/>
          <p:nvPr/>
        </p:nvSpPr>
        <p:spPr>
          <a:xfrm>
            <a:off x="630720" y="966240"/>
            <a:ext cx="8292600" cy="2952360"/>
          </a:xfrm>
          <a:prstGeom prst="rect">
            <a:avLst/>
          </a:prstGeom>
          <a:noFill/>
          <a:ln w="0">
            <a:noFill/>
          </a:ln>
        </p:spPr>
        <p:style>
          <a:lnRef idx="0"/>
          <a:fillRef idx="0"/>
          <a:effectRef idx="0"/>
          <a:fontRef idx="minor"/>
        </p:style>
        <p:txBody>
          <a:bodyPr tIns="91440" bIns="91440" anchor="ctr">
            <a:noAutofit/>
          </a:bodyPr>
          <a:p>
            <a:pPr>
              <a:lnSpc>
                <a:spcPct val="100000"/>
              </a:lnSpc>
              <a:buNone/>
              <a:tabLst>
                <a:tab algn="l" pos="0"/>
              </a:tabLst>
            </a:pPr>
            <a:r>
              <a:rPr b="0" lang="en" sz="1900" spc="-1" strike="noStrike">
                <a:solidFill>
                  <a:srgbClr val="000000"/>
                </a:solidFill>
                <a:latin typeface="Arial"/>
                <a:ea typeface="Arial"/>
              </a:rPr>
              <a:t>         </a:t>
            </a:r>
            <a:r>
              <a:rPr b="0" lang="en" sz="1900" spc="-1" strike="noStrike">
                <a:solidFill>
                  <a:srgbClr val="000000"/>
                </a:solidFill>
                <a:latin typeface="Arial"/>
                <a:ea typeface="Arial"/>
              </a:rPr>
              <a:t>Git link : </a:t>
            </a:r>
            <a:r>
              <a:rPr b="0" lang="en" sz="1900" spc="-1" strike="noStrike" u="sng">
                <a:solidFill>
                  <a:srgbClr val="1a237e"/>
                </a:solidFill>
                <a:uFillTx/>
                <a:latin typeface="Arial"/>
                <a:ea typeface="Arial"/>
              </a:rPr>
              <a:t>https://github.com/SivaGuhan/Next-Js-FS-tival</a:t>
            </a:r>
            <a:endParaRPr b="0" lang="en-IN" sz="19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88" name="Google Shape;304;p6"/>
          <p:cNvSpPr/>
          <p:nvPr/>
        </p:nvSpPr>
        <p:spPr>
          <a:xfrm>
            <a:off x="460800" y="2065320"/>
            <a:ext cx="8220600" cy="1011240"/>
          </a:xfrm>
          <a:prstGeom prst="rect">
            <a:avLst/>
          </a:prstGeom>
          <a:noFill/>
          <a:ln w="0">
            <a:noFill/>
          </a:ln>
        </p:spPr>
        <p:style>
          <a:lnRef idx="0"/>
          <a:fillRef idx="0"/>
          <a:effectRef idx="0"/>
          <a:fontRef idx="minor"/>
        </p:style>
        <p:txBody>
          <a:bodyPr lIns="90000" rIns="90000" tIns="91440" bIns="91440" anchor="ctr">
            <a:normAutofit/>
          </a:bodyPr>
          <a:p>
            <a:pPr>
              <a:lnSpc>
                <a:spcPct val="100000"/>
              </a:lnSpc>
              <a:buNone/>
              <a:tabLst>
                <a:tab algn="l" pos="0"/>
              </a:tabLst>
            </a:pPr>
            <a:r>
              <a:rPr b="1" lang="en" sz="4200" spc="-1" strike="noStrike">
                <a:solidFill>
                  <a:srgbClr val="ffffff"/>
                </a:solidFill>
                <a:latin typeface="Roboto"/>
                <a:ea typeface="Roboto"/>
              </a:rPr>
              <a:t>Thank You</a:t>
            </a:r>
            <a:endParaRPr b="0" lang="en-IN" sz="4200" spc="-1" strike="noStrike">
              <a:latin typeface="Arial"/>
            </a:endParaRPr>
          </a:p>
        </p:txBody>
      </p:sp>
      <p:pic>
        <p:nvPicPr>
          <p:cNvPr id="189" name="Google Shape;305;p6" descr=""/>
          <p:cNvPicPr/>
          <p:nvPr/>
        </p:nvPicPr>
        <p:blipFill>
          <a:blip r:embed="rId1"/>
          <a:stretch/>
        </p:blipFill>
        <p:spPr>
          <a:xfrm>
            <a:off x="3807360" y="1029240"/>
            <a:ext cx="4713120" cy="30844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26" name="Google Shape;178;p2"/>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rmAutofit/>
          </a:bodyPr>
          <a:p>
            <a:pPr>
              <a:lnSpc>
                <a:spcPct val="100000"/>
              </a:lnSpc>
              <a:buNone/>
              <a:tabLst>
                <a:tab algn="l" pos="0"/>
              </a:tabLst>
            </a:pPr>
            <a:r>
              <a:rPr b="1" lang="en" sz="2100" spc="-1" strike="noStrike">
                <a:solidFill>
                  <a:srgbClr val="ffffff"/>
                </a:solidFill>
                <a:latin typeface="Roboto"/>
                <a:ea typeface="Roboto"/>
              </a:rPr>
              <a:t>Problem Statement</a:t>
            </a:r>
            <a:endParaRPr b="0" lang="en-IN" sz="2100" spc="-1" strike="noStrike">
              <a:latin typeface="Arial"/>
            </a:endParaRPr>
          </a:p>
        </p:txBody>
      </p:sp>
      <p:sp>
        <p:nvSpPr>
          <p:cNvPr id="127" name="Google Shape;179;p2"/>
          <p:cNvSpPr/>
          <p:nvPr/>
        </p:nvSpPr>
        <p:spPr>
          <a:xfrm>
            <a:off x="221400" y="1105200"/>
            <a:ext cx="8578800" cy="3516120"/>
          </a:xfrm>
          <a:prstGeom prst="rect">
            <a:avLst/>
          </a:prstGeom>
          <a:noFill/>
          <a:ln w="0">
            <a:noFill/>
          </a:ln>
        </p:spPr>
        <p:style>
          <a:lnRef idx="0"/>
          <a:fillRef idx="0"/>
          <a:effectRef idx="0"/>
          <a:fontRef idx="minor"/>
        </p:style>
        <p:txBody>
          <a:bodyPr tIns="91440" bIns="91440" anchor="ctr">
            <a:noAutofit/>
          </a:bodyPr>
          <a:p>
            <a:pPr marL="457200" indent="-317520" algn="just">
              <a:lnSpc>
                <a:spcPct val="150000"/>
              </a:lnSpc>
              <a:buClr>
                <a:srgbClr val="000000"/>
              </a:buClr>
              <a:buFont typeface="Arial"/>
              <a:buChar char="➔"/>
            </a:pPr>
            <a:r>
              <a:rPr b="0" lang="en" sz="1400" spc="-1" strike="noStrike">
                <a:solidFill>
                  <a:srgbClr val="000000"/>
                </a:solidFill>
                <a:latin typeface="Arial"/>
                <a:ea typeface="Arial"/>
              </a:rPr>
              <a:t>There are multiple news sharing apps used by a single user and are often spammed with notifications which cause users to miss important events across the globe. </a:t>
            </a:r>
            <a:endParaRPr b="0" lang="en-IN" sz="1400" spc="-1" strike="noStrike">
              <a:latin typeface="Arial"/>
            </a:endParaRPr>
          </a:p>
          <a:p>
            <a:pPr marL="457200" indent="-317520" algn="just">
              <a:lnSpc>
                <a:spcPct val="150000"/>
              </a:lnSpc>
              <a:buClr>
                <a:srgbClr val="000000"/>
              </a:buClr>
              <a:buFont typeface="Arial"/>
              <a:buChar char="➔"/>
            </a:pPr>
            <a:r>
              <a:rPr b="0" lang="en" sz="1400" spc="-1" strike="noStrike">
                <a:solidFill>
                  <a:srgbClr val="000000"/>
                </a:solidFill>
                <a:latin typeface="Arial"/>
                <a:ea typeface="Arial"/>
              </a:rPr>
              <a:t>A news-sharing app wants to help users find relevant and important news easily every day.</a:t>
            </a:r>
            <a:endParaRPr b="0" lang="en-IN" sz="1400" spc="-1" strike="noStrike">
              <a:latin typeface="Arial"/>
            </a:endParaRPr>
          </a:p>
          <a:p>
            <a:pPr marL="457200" indent="-317520" algn="just">
              <a:lnSpc>
                <a:spcPct val="150000"/>
              </a:lnSpc>
              <a:buClr>
                <a:srgbClr val="000000"/>
              </a:buClr>
              <a:buFont typeface="Arial"/>
              <a:buChar char="➔"/>
            </a:pPr>
            <a:r>
              <a:rPr b="0" lang="en" sz="1400" spc="-1" strike="noStrike">
                <a:solidFill>
                  <a:srgbClr val="000000"/>
                </a:solidFill>
                <a:latin typeface="Arial"/>
                <a:ea typeface="Arial"/>
              </a:rPr>
              <a:t>It is tough and time-consuming to get news from several applications or websites especially in India, where Unity meets Diversity. Moreover, getting brief and customised news of your interest is considerably more difficult. </a:t>
            </a:r>
            <a:endParaRPr b="0" lang="en-IN" sz="1400" spc="-1" strike="noStrike">
              <a:latin typeface="Arial"/>
            </a:endParaRPr>
          </a:p>
          <a:p>
            <a:pPr marL="457200" indent="-317520" algn="just">
              <a:lnSpc>
                <a:spcPct val="150000"/>
              </a:lnSpc>
              <a:buClr>
                <a:srgbClr val="000000"/>
              </a:buClr>
              <a:buFont typeface="Arial"/>
              <a:buChar char="➔"/>
            </a:pPr>
            <a:r>
              <a:rPr b="0" lang="en" sz="1400" spc="-1" strike="noStrike">
                <a:solidFill>
                  <a:srgbClr val="000000"/>
                </a:solidFill>
                <a:latin typeface="Arial"/>
                <a:ea typeface="Arial"/>
              </a:rPr>
              <a:t>People don't have enough time to read all of the news as the times change. </a:t>
            </a:r>
            <a:endParaRPr b="0" lang="en-IN" sz="1400" spc="-1" strike="noStrike">
              <a:latin typeface="Arial"/>
            </a:endParaRPr>
          </a:p>
          <a:p>
            <a:pPr marL="457200" indent="-317520" algn="just">
              <a:lnSpc>
                <a:spcPct val="150000"/>
              </a:lnSpc>
              <a:buClr>
                <a:srgbClr val="000000"/>
              </a:buClr>
              <a:buFont typeface="Arial"/>
              <a:buChar char="➔"/>
            </a:pPr>
            <a:r>
              <a:rPr b="0" lang="en" sz="1400" spc="-1" strike="noStrike">
                <a:solidFill>
                  <a:srgbClr val="000000"/>
                </a:solidFill>
                <a:latin typeface="Arial"/>
                <a:ea typeface="Arial"/>
              </a:rPr>
              <a:t>Some people might prefer focus on news that interests them, such as business, sports, or entertainment, while others would have completely other interests. </a:t>
            </a:r>
            <a:endParaRPr b="0" lang="en-IN" sz="1400" spc="-1" strike="noStrike">
              <a:latin typeface="Arial"/>
            </a:endParaRPr>
          </a:p>
          <a:p>
            <a:pPr algn="just">
              <a:lnSpc>
                <a:spcPct val="115000"/>
              </a:lnSpc>
              <a:buNone/>
              <a:tabLst>
                <a:tab algn="l" pos="0"/>
              </a:tabLst>
            </a:pPr>
            <a:endParaRPr b="0" lang="en-IN" sz="1400" spc="-1" strike="noStrike">
              <a:latin typeface="Arial"/>
            </a:endParaRPr>
          </a:p>
          <a:p>
            <a:pPr marL="457200">
              <a:lnSpc>
                <a:spcPct val="200000"/>
              </a:lnSpc>
              <a:buNone/>
              <a:tabLst>
                <a:tab algn="l" pos="0"/>
              </a:tabLst>
            </a:pP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28" name="Google Shape;184;p3"/>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rmAutofit/>
          </a:bodyPr>
          <a:p>
            <a:pPr>
              <a:lnSpc>
                <a:spcPct val="100000"/>
              </a:lnSpc>
              <a:buNone/>
              <a:tabLst>
                <a:tab algn="l" pos="0"/>
              </a:tabLst>
            </a:pPr>
            <a:r>
              <a:rPr b="1" lang="en" sz="2100" spc="-1" strike="noStrike">
                <a:solidFill>
                  <a:srgbClr val="ffffff"/>
                </a:solidFill>
                <a:latin typeface="Roboto"/>
                <a:ea typeface="Roboto"/>
              </a:rPr>
              <a:t>Objective</a:t>
            </a:r>
            <a:endParaRPr b="0" lang="en-IN" sz="2100" spc="-1" strike="noStrike">
              <a:latin typeface="Arial"/>
            </a:endParaRPr>
          </a:p>
        </p:txBody>
      </p:sp>
      <p:sp>
        <p:nvSpPr>
          <p:cNvPr id="129" name="Google Shape;185;p3"/>
          <p:cNvSpPr/>
          <p:nvPr/>
        </p:nvSpPr>
        <p:spPr>
          <a:xfrm>
            <a:off x="321480" y="1145160"/>
            <a:ext cx="8667720" cy="3214440"/>
          </a:xfrm>
          <a:prstGeom prst="rect">
            <a:avLst/>
          </a:prstGeom>
          <a:noFill/>
          <a:ln w="0">
            <a:noFill/>
          </a:ln>
        </p:spPr>
        <p:style>
          <a:lnRef idx="0"/>
          <a:fillRef idx="0"/>
          <a:effectRef idx="0"/>
          <a:fontRef idx="minor"/>
        </p:style>
        <p:txBody>
          <a:bodyPr tIns="91440" bIns="91440" anchor="ctr">
            <a:noAutofit/>
          </a:bodyPr>
          <a:p>
            <a:pPr>
              <a:lnSpc>
                <a:spcPct val="200000"/>
              </a:lnSpc>
              <a:buNone/>
              <a:tabLst>
                <a:tab algn="l" pos="0"/>
              </a:tabLst>
            </a:pPr>
            <a:r>
              <a:rPr b="0" lang="en" sz="1400" spc="-1" strike="noStrike">
                <a:solidFill>
                  <a:srgbClr val="000000"/>
                </a:solidFill>
                <a:latin typeface="Arial"/>
                <a:ea typeface="Arial"/>
              </a:rPr>
              <a:t>To develop a web portal where people can get to know the latest news around the world.</a:t>
            </a:r>
            <a:endParaRPr b="0" lang="en-IN" sz="1400" spc="-1" strike="noStrike">
              <a:latin typeface="Arial"/>
            </a:endParaRPr>
          </a:p>
          <a:p>
            <a:pPr marL="457200" indent="-317520">
              <a:lnSpc>
                <a:spcPct val="200000"/>
              </a:lnSpc>
              <a:buClr>
                <a:srgbClr val="000000"/>
              </a:buClr>
              <a:buFont typeface="Arial"/>
              <a:buChar char="●"/>
              <a:tabLst>
                <a:tab algn="l" pos="0"/>
              </a:tabLst>
            </a:pPr>
            <a:r>
              <a:rPr b="0" lang="en" sz="1400" spc="-1" strike="noStrike">
                <a:solidFill>
                  <a:srgbClr val="000000"/>
                </a:solidFill>
                <a:latin typeface="Arial"/>
                <a:ea typeface="Arial"/>
              </a:rPr>
              <a:t>Title, a short summary and a picture relevant to a particular breaking news story will be displayed to the user.</a:t>
            </a:r>
            <a:endParaRPr b="0" lang="en-IN" sz="1400" spc="-1" strike="noStrike">
              <a:latin typeface="Arial"/>
            </a:endParaRPr>
          </a:p>
          <a:p>
            <a:pPr marL="457200" indent="-317520">
              <a:lnSpc>
                <a:spcPct val="200000"/>
              </a:lnSpc>
              <a:buClr>
                <a:srgbClr val="000000"/>
              </a:buClr>
              <a:buFont typeface="Arial"/>
              <a:buChar char="●"/>
              <a:tabLst>
                <a:tab algn="l" pos="0"/>
              </a:tabLst>
            </a:pPr>
            <a:r>
              <a:rPr b="0" lang="en" sz="1400" spc="-1" strike="noStrike">
                <a:solidFill>
                  <a:srgbClr val="000000"/>
                </a:solidFill>
                <a:latin typeface="Arial"/>
                <a:ea typeface="Arial"/>
              </a:rPr>
              <a:t>When the user clicks on the title of the news, it must redirect to the news article. </a:t>
            </a:r>
            <a:endParaRPr b="0" lang="en-IN" sz="1400" spc="-1" strike="noStrike">
              <a:latin typeface="Arial"/>
            </a:endParaRPr>
          </a:p>
          <a:p>
            <a:pPr marL="457200" indent="-317520">
              <a:lnSpc>
                <a:spcPct val="200000"/>
              </a:lnSpc>
              <a:buClr>
                <a:srgbClr val="000000"/>
              </a:buClr>
              <a:buFont typeface="Arial"/>
              <a:buChar char="●"/>
              <a:tabLst>
                <a:tab algn="l" pos="0"/>
              </a:tabLst>
            </a:pPr>
            <a:r>
              <a:rPr b="0" lang="en" sz="1400" spc="-1" strike="noStrike">
                <a:solidFill>
                  <a:srgbClr val="000000"/>
                </a:solidFill>
                <a:latin typeface="Arial"/>
                <a:ea typeface="Arial"/>
              </a:rPr>
              <a:t>User must be able to see news related to the country of their choice.</a:t>
            </a:r>
            <a:endParaRPr b="0" lang="en-IN" sz="1400" spc="-1" strike="noStrike">
              <a:latin typeface="Arial"/>
            </a:endParaRPr>
          </a:p>
          <a:p>
            <a:pPr marL="457200" indent="-317520">
              <a:lnSpc>
                <a:spcPct val="200000"/>
              </a:lnSpc>
              <a:buClr>
                <a:srgbClr val="000000"/>
              </a:buClr>
              <a:buFont typeface="Arial"/>
              <a:buChar char="●"/>
              <a:tabLst>
                <a:tab algn="l" pos="0"/>
              </a:tabLst>
            </a:pPr>
            <a:r>
              <a:rPr b="0" lang="en" sz="1400" spc="-1" strike="noStrike">
                <a:solidFill>
                  <a:srgbClr val="000000"/>
                </a:solidFill>
                <a:latin typeface="Arial"/>
                <a:ea typeface="Arial"/>
              </a:rPr>
              <a:t>News must be categorised as General, Business, Entertainment, Health, Science, Technology and Sports.  </a:t>
            </a:r>
            <a:endParaRPr b="0" lang="en-IN" sz="1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30" name="Google Shape;190;p4"/>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rmAutofit/>
          </a:bodyPr>
          <a:p>
            <a:pPr>
              <a:lnSpc>
                <a:spcPct val="100000"/>
              </a:lnSpc>
              <a:buNone/>
              <a:tabLst>
                <a:tab algn="l" pos="0"/>
              </a:tabLst>
            </a:pPr>
            <a:r>
              <a:rPr b="1" lang="en" sz="2100" spc="-1" strike="noStrike">
                <a:solidFill>
                  <a:srgbClr val="ffffff"/>
                </a:solidFill>
                <a:latin typeface="Roboto"/>
                <a:ea typeface="Roboto"/>
              </a:rPr>
              <a:t>Tech Stack</a:t>
            </a:r>
            <a:endParaRPr b="0" lang="en-IN" sz="2100" spc="-1" strike="noStrike">
              <a:latin typeface="Arial"/>
            </a:endParaRPr>
          </a:p>
        </p:txBody>
      </p:sp>
      <p:sp>
        <p:nvSpPr>
          <p:cNvPr id="131" name="Google Shape;191;p4"/>
          <p:cNvSpPr/>
          <p:nvPr/>
        </p:nvSpPr>
        <p:spPr>
          <a:xfrm>
            <a:off x="826920" y="1180080"/>
            <a:ext cx="5450760" cy="2630880"/>
          </a:xfrm>
          <a:prstGeom prst="rect">
            <a:avLst/>
          </a:prstGeom>
          <a:noFill/>
          <a:ln w="0">
            <a:noFill/>
          </a:ln>
        </p:spPr>
        <p:style>
          <a:lnRef idx="0"/>
          <a:fillRef idx="0"/>
          <a:effectRef idx="0"/>
          <a:fontRef idx="minor"/>
        </p:style>
      </p:sp>
      <p:sp>
        <p:nvSpPr>
          <p:cNvPr id="132" name="Google Shape;192;p4"/>
          <p:cNvSpPr/>
          <p:nvPr/>
        </p:nvSpPr>
        <p:spPr>
          <a:xfrm>
            <a:off x="66600" y="718200"/>
            <a:ext cx="9010800" cy="43549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0" lang="en" sz="1400" spc="-1" strike="noStrike">
                <a:solidFill>
                  <a:srgbClr val="000000"/>
                </a:solidFill>
                <a:latin typeface="Arial"/>
                <a:ea typeface="Arial"/>
              </a:rPr>
              <a:t>                                                                       </a:t>
            </a:r>
            <a:r>
              <a:rPr b="0" lang="en" sz="1600" spc="-1" strike="noStrike">
                <a:solidFill>
                  <a:srgbClr val="000000"/>
                </a:solidFill>
                <a:latin typeface="Arial"/>
                <a:ea typeface="Arial"/>
              </a:rPr>
              <a:t> </a:t>
            </a:r>
            <a:r>
              <a:rPr b="1" lang="en" sz="1700" spc="-1" strike="noStrike">
                <a:solidFill>
                  <a:srgbClr val="000000"/>
                </a:solidFill>
                <a:latin typeface="Arial"/>
                <a:ea typeface="Arial"/>
              </a:rPr>
              <a:t>FRONTEND</a:t>
            </a:r>
            <a:endParaRPr b="0" lang="en-IN" sz="1700" spc="-1" strike="noStrike">
              <a:latin typeface="Arial"/>
            </a:endParaRPr>
          </a:p>
          <a:p>
            <a:pPr marL="457200" indent="-317520">
              <a:lnSpc>
                <a:spcPct val="100000"/>
              </a:lnSpc>
              <a:buClr>
                <a:srgbClr val="000000"/>
              </a:buClr>
              <a:buFont typeface="Arial"/>
              <a:buChar char="❏"/>
              <a:tabLst>
                <a:tab algn="l" pos="0"/>
              </a:tabLst>
            </a:pPr>
            <a:r>
              <a:rPr b="0" lang="en" sz="1400" spc="-1" strike="noStrike">
                <a:solidFill>
                  <a:srgbClr val="000000"/>
                </a:solidFill>
                <a:latin typeface="Arial"/>
                <a:ea typeface="Arial"/>
              </a:rPr>
              <a:t>NEXTJS</a:t>
            </a:r>
            <a:endParaRPr b="0" lang="en-IN" sz="1400" spc="-1" strike="noStrike">
              <a:latin typeface="Arial"/>
            </a:endParaRPr>
          </a:p>
          <a:p>
            <a:pPr>
              <a:lnSpc>
                <a:spcPct val="100000"/>
              </a:lnSpc>
              <a:spcBef>
                <a:spcPts val="1001"/>
              </a:spcBef>
              <a:buNone/>
              <a:tabLst>
                <a:tab algn="l" pos="0"/>
              </a:tabLst>
            </a:pPr>
            <a:r>
              <a:rPr b="0" lang="en" sz="1400" spc="-1" strike="noStrike">
                <a:solidFill>
                  <a:srgbClr val="000000"/>
                </a:solidFill>
                <a:latin typeface="Arial"/>
                <a:ea typeface="Arial"/>
              </a:rPr>
              <a:t>          </a:t>
            </a:r>
            <a:r>
              <a:rPr b="0" lang="en" sz="1400" spc="-1" strike="noStrike">
                <a:solidFill>
                  <a:srgbClr val="000000"/>
                </a:solidFill>
                <a:latin typeface="Arial"/>
                <a:ea typeface="Arial"/>
              </a:rPr>
              <a:t>Open-source web development framework created by Vercel enabling React-based </a:t>
            </a:r>
            <a:endParaRPr b="0" lang="en-IN" sz="1400" spc="-1" strike="noStrike">
              <a:latin typeface="Arial"/>
            </a:endParaRPr>
          </a:p>
          <a:p>
            <a:pPr>
              <a:lnSpc>
                <a:spcPct val="100000"/>
              </a:lnSpc>
              <a:buNone/>
              <a:tabLst>
                <a:tab algn="l" pos="0"/>
              </a:tabLst>
            </a:pPr>
            <a:r>
              <a:rPr b="0" lang="en" sz="1400" spc="-1" strike="noStrike">
                <a:solidFill>
                  <a:srgbClr val="000000"/>
                </a:solidFill>
                <a:latin typeface="Arial"/>
                <a:ea typeface="Arial"/>
              </a:rPr>
              <a:t>           </a:t>
            </a:r>
            <a:r>
              <a:rPr b="0" lang="en" sz="1400" spc="-1" strike="noStrike">
                <a:solidFill>
                  <a:srgbClr val="000000"/>
                </a:solidFill>
                <a:latin typeface="Arial"/>
                <a:ea typeface="Arial"/>
              </a:rPr>
              <a:t>web applications with server-side rendering and generating static websites.</a:t>
            </a:r>
            <a:endParaRPr b="0" lang="en-IN" sz="1400" spc="-1" strike="noStrike">
              <a:latin typeface="Arial"/>
            </a:endParaRPr>
          </a:p>
          <a:p>
            <a:pPr>
              <a:lnSpc>
                <a:spcPct val="100000"/>
              </a:lnSpc>
              <a:buNone/>
              <a:tabLst>
                <a:tab algn="l" pos="0"/>
              </a:tabLst>
            </a:pPr>
            <a:endParaRPr b="0" lang="en-IN" sz="1400" spc="-1" strike="noStrike">
              <a:latin typeface="Arial"/>
            </a:endParaRPr>
          </a:p>
          <a:p>
            <a:pPr>
              <a:lnSpc>
                <a:spcPct val="100000"/>
              </a:lnSpc>
              <a:buNone/>
              <a:tabLst>
                <a:tab algn="l" pos="0"/>
              </a:tabLst>
            </a:pPr>
            <a:endParaRPr b="0" lang="en-IN" sz="1400" spc="-1" strike="noStrike">
              <a:latin typeface="Arial"/>
            </a:endParaRPr>
          </a:p>
          <a:p>
            <a:pPr marL="457200" indent="-317520">
              <a:lnSpc>
                <a:spcPct val="100000"/>
              </a:lnSpc>
              <a:buClr>
                <a:srgbClr val="000000"/>
              </a:buClr>
              <a:buFont typeface="Arial"/>
              <a:buChar char="❏"/>
              <a:tabLst>
                <a:tab algn="l" pos="0"/>
              </a:tabLst>
            </a:pPr>
            <a:r>
              <a:rPr b="0" lang="en" sz="1400" spc="-1" strike="noStrike">
                <a:solidFill>
                  <a:srgbClr val="000000"/>
                </a:solidFill>
                <a:latin typeface="Arial"/>
                <a:ea typeface="Arial"/>
              </a:rPr>
              <a:t>TAILWIND </a:t>
            </a:r>
            <a:endParaRPr b="0" lang="en-IN" sz="1400" spc="-1" strike="noStrike">
              <a:latin typeface="Arial"/>
            </a:endParaRPr>
          </a:p>
          <a:p>
            <a:pPr marL="457200">
              <a:lnSpc>
                <a:spcPct val="100000"/>
              </a:lnSpc>
              <a:spcBef>
                <a:spcPts val="1001"/>
              </a:spcBef>
              <a:buNone/>
              <a:tabLst>
                <a:tab algn="l" pos="0"/>
              </a:tabLst>
            </a:pPr>
            <a:r>
              <a:rPr b="0" lang="en" sz="1400" spc="-1" strike="noStrike">
                <a:solidFill>
                  <a:srgbClr val="000000"/>
                </a:solidFill>
                <a:latin typeface="Arial"/>
                <a:ea typeface="Arial"/>
              </a:rPr>
              <a:t>Utility-first CSS framework for rapidly building custom user interfaces</a:t>
            </a:r>
            <a:endParaRPr b="0" lang="en-IN" sz="1400" spc="-1" strike="noStrike">
              <a:latin typeface="Arial"/>
            </a:endParaRPr>
          </a:p>
          <a:p>
            <a:pPr marL="457200">
              <a:lnSpc>
                <a:spcPct val="100000"/>
              </a:lnSpc>
              <a:buNone/>
              <a:tabLst>
                <a:tab algn="l" pos="0"/>
              </a:tabLst>
            </a:pPr>
            <a:endParaRPr b="0" lang="en-IN" sz="1400" spc="-1" strike="noStrike">
              <a:latin typeface="Arial"/>
            </a:endParaRPr>
          </a:p>
          <a:p>
            <a:pPr marL="457200">
              <a:lnSpc>
                <a:spcPct val="100000"/>
              </a:lnSpc>
              <a:buNone/>
              <a:tabLst>
                <a:tab algn="l" pos="0"/>
              </a:tabLst>
            </a:pPr>
            <a:endParaRPr b="0" lang="en-IN" sz="1400" spc="-1" strike="noStrike">
              <a:latin typeface="Arial"/>
            </a:endParaRPr>
          </a:p>
          <a:p>
            <a:pPr marL="457200" indent="-317520">
              <a:lnSpc>
                <a:spcPct val="100000"/>
              </a:lnSpc>
              <a:buClr>
                <a:srgbClr val="000000"/>
              </a:buClr>
              <a:buFont typeface="Arial"/>
              <a:buChar char="❏"/>
              <a:tabLst>
                <a:tab algn="l" pos="0"/>
              </a:tabLst>
            </a:pPr>
            <a:r>
              <a:rPr b="0" lang="en" sz="1400" spc="-1" strike="noStrike">
                <a:solidFill>
                  <a:srgbClr val="000000"/>
                </a:solidFill>
                <a:latin typeface="Arial"/>
                <a:ea typeface="Arial"/>
              </a:rPr>
              <a:t>NEWS API</a:t>
            </a:r>
            <a:endParaRPr b="0" lang="en-IN" sz="1400" spc="-1" strike="noStrike">
              <a:latin typeface="Arial"/>
            </a:endParaRPr>
          </a:p>
          <a:p>
            <a:pPr>
              <a:lnSpc>
                <a:spcPct val="100000"/>
              </a:lnSpc>
              <a:spcBef>
                <a:spcPts val="1001"/>
              </a:spcBef>
              <a:buNone/>
              <a:tabLst>
                <a:tab algn="l" pos="0"/>
              </a:tabLst>
            </a:pPr>
            <a:r>
              <a:rPr b="0" lang="en" sz="1400" spc="-1" strike="noStrike">
                <a:solidFill>
                  <a:srgbClr val="000000"/>
                </a:solidFill>
                <a:latin typeface="Arial"/>
                <a:ea typeface="Arial"/>
              </a:rPr>
              <a:t>        </a:t>
            </a:r>
            <a:r>
              <a:rPr b="0" lang="en" sz="1400" spc="-1" strike="noStrike">
                <a:solidFill>
                  <a:srgbClr val="000000"/>
                </a:solidFill>
                <a:latin typeface="Arial"/>
                <a:ea typeface="Arial"/>
              </a:rPr>
              <a:t>Simple HTTP REST API for searching and retrieving live articles from all over the web.</a:t>
            </a:r>
            <a:endParaRPr b="0" lang="en-IN" sz="1400" spc="-1" strike="noStrike">
              <a:latin typeface="Arial"/>
            </a:endParaRPr>
          </a:p>
          <a:p>
            <a:pPr>
              <a:lnSpc>
                <a:spcPct val="100000"/>
              </a:lnSpc>
              <a:buNone/>
              <a:tabLst>
                <a:tab algn="l" pos="0"/>
              </a:tabLst>
            </a:pPr>
            <a:endParaRPr b="0" lang="en-IN" sz="1400" spc="-1" strike="noStrike">
              <a:latin typeface="Arial"/>
            </a:endParaRPr>
          </a:p>
          <a:p>
            <a:pPr>
              <a:lnSpc>
                <a:spcPct val="100000"/>
              </a:lnSpc>
              <a:buNone/>
              <a:tabLst>
                <a:tab algn="l" pos="0"/>
              </a:tabLst>
            </a:pPr>
            <a:endParaRPr b="0" lang="en-IN" sz="1400" spc="-1" strike="noStrike">
              <a:latin typeface="Arial"/>
            </a:endParaRPr>
          </a:p>
          <a:p>
            <a:pPr>
              <a:lnSpc>
                <a:spcPct val="150000"/>
              </a:lnSpc>
              <a:buNone/>
              <a:tabLst>
                <a:tab algn="l" pos="0"/>
              </a:tabLst>
            </a:pPr>
            <a:r>
              <a:rPr b="0" lang="en" sz="1400" spc="-1" strike="noStrike">
                <a:solidFill>
                  <a:srgbClr val="000000"/>
                </a:solidFill>
                <a:latin typeface="Arial"/>
                <a:ea typeface="Arial"/>
              </a:rPr>
              <a:t>The webpage is designed using Next.js and Tailwind CSS.</a:t>
            </a:r>
            <a:endParaRPr b="0" lang="en-IN" sz="1400" spc="-1" strike="noStrike">
              <a:latin typeface="Arial"/>
            </a:endParaRPr>
          </a:p>
          <a:p>
            <a:pPr>
              <a:lnSpc>
                <a:spcPct val="150000"/>
              </a:lnSpc>
              <a:buNone/>
              <a:tabLst>
                <a:tab algn="l" pos="0"/>
              </a:tabLst>
            </a:pPr>
            <a:r>
              <a:rPr b="0" lang="en" sz="1400" spc="-1" strike="noStrike">
                <a:solidFill>
                  <a:srgbClr val="000000"/>
                </a:solidFill>
                <a:latin typeface="Arial"/>
                <a:ea typeface="Arial"/>
              </a:rPr>
              <a:t>Tailwind CSS is used to style the website in a much more interactive and at the same time in a quite simple manner.</a:t>
            </a:r>
            <a:endParaRPr b="0" lang="en-IN" sz="1400" spc="-1" strike="noStrike">
              <a:latin typeface="Arial"/>
            </a:endParaRPr>
          </a:p>
        </p:txBody>
      </p:sp>
      <p:pic>
        <p:nvPicPr>
          <p:cNvPr id="133" name="Google Shape;193;p4" descr=""/>
          <p:cNvPicPr/>
          <p:nvPr/>
        </p:nvPicPr>
        <p:blipFill>
          <a:blip r:embed="rId1"/>
          <a:srcRect l="0" t="18040" r="0" b="17935"/>
          <a:stretch/>
        </p:blipFill>
        <p:spPr>
          <a:xfrm>
            <a:off x="4905360" y="3852720"/>
            <a:ext cx="2248560" cy="601200"/>
          </a:xfrm>
          <a:prstGeom prst="rect">
            <a:avLst/>
          </a:prstGeom>
          <a:ln w="0">
            <a:noFill/>
          </a:ln>
        </p:spPr>
      </p:pic>
      <p:pic>
        <p:nvPicPr>
          <p:cNvPr id="134" name="Google Shape;194;p4" descr=""/>
          <p:cNvPicPr/>
          <p:nvPr/>
        </p:nvPicPr>
        <p:blipFill>
          <a:blip r:embed="rId2"/>
          <a:stretch/>
        </p:blipFill>
        <p:spPr>
          <a:xfrm>
            <a:off x="1728000" y="3057120"/>
            <a:ext cx="1275480" cy="376560"/>
          </a:xfrm>
          <a:prstGeom prst="rect">
            <a:avLst/>
          </a:prstGeom>
          <a:ln w="0">
            <a:noFill/>
          </a:ln>
        </p:spPr>
      </p:pic>
      <p:pic>
        <p:nvPicPr>
          <p:cNvPr id="135" name="Google Shape;195;p4" descr=""/>
          <p:cNvPicPr/>
          <p:nvPr/>
        </p:nvPicPr>
        <p:blipFill>
          <a:blip r:embed="rId3"/>
          <a:srcRect l="9449" t="25339" r="9948" b="26884"/>
          <a:stretch/>
        </p:blipFill>
        <p:spPr>
          <a:xfrm>
            <a:off x="1618200" y="2073240"/>
            <a:ext cx="1635120" cy="484200"/>
          </a:xfrm>
          <a:prstGeom prst="rect">
            <a:avLst/>
          </a:prstGeom>
          <a:ln w="0">
            <a:noFill/>
          </a:ln>
        </p:spPr>
      </p:pic>
      <p:pic>
        <p:nvPicPr>
          <p:cNvPr id="136" name="Google Shape;196;p4" descr=""/>
          <p:cNvPicPr/>
          <p:nvPr/>
        </p:nvPicPr>
        <p:blipFill>
          <a:blip r:embed="rId4"/>
          <a:stretch/>
        </p:blipFill>
        <p:spPr>
          <a:xfrm>
            <a:off x="7584840" y="988920"/>
            <a:ext cx="776520" cy="77652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37" name="Google Shape;201;g1785dbeb65c_1_6"/>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38" name="Google Shape;202;g1785dbeb65c_1_6"/>
          <p:cNvSpPr/>
          <p:nvPr/>
        </p:nvSpPr>
        <p:spPr>
          <a:xfrm>
            <a:off x="630720" y="966240"/>
            <a:ext cx="8292600" cy="3952080"/>
          </a:xfrm>
          <a:prstGeom prst="rect">
            <a:avLst/>
          </a:prstGeom>
          <a:noFill/>
          <a:ln w="0">
            <a:noFill/>
          </a:ln>
        </p:spPr>
        <p:style>
          <a:lnRef idx="0"/>
          <a:fillRef idx="0"/>
          <a:effectRef idx="0"/>
          <a:fontRef idx="minor"/>
        </p:style>
      </p:sp>
      <p:sp>
        <p:nvSpPr>
          <p:cNvPr id="139" name="Google Shape;203;g1785dbeb65c_1_6"/>
          <p:cNvSpPr/>
          <p:nvPr/>
        </p:nvSpPr>
        <p:spPr>
          <a:xfrm>
            <a:off x="765360" y="922320"/>
            <a:ext cx="7783200" cy="35470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tabLst>
                <a:tab algn="l" pos="0"/>
              </a:tabLst>
            </a:pPr>
            <a:r>
              <a:rPr b="0" lang="en" sz="1800" spc="-1" strike="noStrike">
                <a:solidFill>
                  <a:srgbClr val="000000"/>
                </a:solidFill>
                <a:latin typeface="Arial"/>
                <a:ea typeface="Arial"/>
              </a:rPr>
              <a:t>HOME PAGE</a:t>
            </a:r>
            <a:endParaRPr b="0" lang="en-IN" sz="1800" spc="-1" strike="noStrike">
              <a:latin typeface="Arial"/>
            </a:endParaRPr>
          </a:p>
          <a:p>
            <a:pPr algn="ctr">
              <a:lnSpc>
                <a:spcPct val="100000"/>
              </a:lnSpc>
              <a:buNone/>
              <a:tabLst>
                <a:tab algn="l" pos="0"/>
              </a:tabLst>
            </a:pPr>
            <a:endParaRPr b="0" lang="en-IN" sz="1800" spc="-1" strike="noStrike">
              <a:latin typeface="Arial"/>
            </a:endParaRPr>
          </a:p>
          <a:p>
            <a:pPr>
              <a:lnSpc>
                <a:spcPct val="100000"/>
              </a:lnSpc>
              <a:buNone/>
              <a:tabLst>
                <a:tab algn="l" pos="0"/>
              </a:tabLst>
            </a:pPr>
            <a:endParaRPr b="0" lang="en-IN" sz="1400" spc="-1" strike="noStrike">
              <a:latin typeface="Arial"/>
            </a:endParaRPr>
          </a:p>
          <a:p>
            <a:pPr marL="457200" indent="-324000">
              <a:lnSpc>
                <a:spcPct val="100000"/>
              </a:lnSpc>
              <a:buClr>
                <a:srgbClr val="000000"/>
              </a:buClr>
              <a:buFont typeface="Arial"/>
              <a:buChar char="●"/>
              <a:tabLst>
                <a:tab algn="l" pos="0"/>
              </a:tabLst>
            </a:pPr>
            <a:r>
              <a:rPr b="0" lang="en" sz="1500" spc="-1" strike="noStrike">
                <a:solidFill>
                  <a:srgbClr val="000000"/>
                </a:solidFill>
                <a:latin typeface="Arial"/>
                <a:ea typeface="Arial"/>
              </a:rPr>
              <a:t>On the click of the home icon,home icon is displayed which allows the user to select the country of their choice from the dropdown menu in list form.</a:t>
            </a:r>
            <a:endParaRPr b="0" lang="en-IN" sz="1500" spc="-1" strike="noStrike">
              <a:latin typeface="Arial"/>
            </a:endParaRPr>
          </a:p>
          <a:p>
            <a:pPr marL="457200">
              <a:lnSpc>
                <a:spcPct val="100000"/>
              </a:lnSpc>
              <a:buNone/>
              <a:tabLst>
                <a:tab algn="l" pos="0"/>
              </a:tabLst>
            </a:pPr>
            <a:endParaRPr b="0" lang="en-IN" sz="1500" spc="-1" strike="noStrike">
              <a:latin typeface="Arial"/>
            </a:endParaRPr>
          </a:p>
          <a:p>
            <a:pPr marL="457200" indent="-324000">
              <a:lnSpc>
                <a:spcPct val="100000"/>
              </a:lnSpc>
              <a:buClr>
                <a:srgbClr val="000000"/>
              </a:buClr>
              <a:buFont typeface="Arial"/>
              <a:buChar char="●"/>
              <a:tabLst>
                <a:tab algn="l" pos="0"/>
              </a:tabLst>
            </a:pPr>
            <a:r>
              <a:rPr b="0" lang="en" sz="1500" spc="-1" strike="noStrike">
                <a:solidFill>
                  <a:srgbClr val="000000"/>
                </a:solidFill>
                <a:latin typeface="Arial"/>
                <a:ea typeface="Arial"/>
              </a:rPr>
              <a:t>In the Navbar, categories of news are provided to the user to make it easier and quick to search for their news of interest.</a:t>
            </a:r>
            <a:endParaRPr b="0" lang="en-IN" sz="1500" spc="-1" strike="noStrike">
              <a:latin typeface="Arial"/>
            </a:endParaRPr>
          </a:p>
          <a:p>
            <a:pPr marL="457200">
              <a:lnSpc>
                <a:spcPct val="100000"/>
              </a:lnSpc>
              <a:buNone/>
              <a:tabLst>
                <a:tab algn="l" pos="0"/>
              </a:tabLst>
            </a:pPr>
            <a:endParaRPr b="0" lang="en-IN" sz="1500" spc="-1" strike="noStrike">
              <a:latin typeface="Arial"/>
            </a:endParaRPr>
          </a:p>
          <a:p>
            <a:pPr marL="457200" indent="-324000">
              <a:lnSpc>
                <a:spcPct val="100000"/>
              </a:lnSpc>
              <a:buClr>
                <a:srgbClr val="000000"/>
              </a:buClr>
              <a:buFont typeface="Arial"/>
              <a:buChar char="●"/>
              <a:tabLst>
                <a:tab algn="l" pos="0"/>
              </a:tabLst>
            </a:pPr>
            <a:r>
              <a:rPr b="0" lang="en" sz="1500" spc="-1" strike="noStrike">
                <a:solidFill>
                  <a:srgbClr val="000000"/>
                </a:solidFill>
                <a:latin typeface="Arial"/>
                <a:ea typeface="Arial"/>
              </a:rPr>
              <a:t>On clicking the button Display News Feed, it is directed to the page containing latest news related to the selected country and displays it.</a:t>
            </a:r>
            <a:endParaRPr b="0" lang="en-IN" sz="1500" spc="-1" strike="noStrike">
              <a:latin typeface="Arial"/>
            </a:endParaRPr>
          </a:p>
          <a:p>
            <a:pPr>
              <a:lnSpc>
                <a:spcPct val="100000"/>
              </a:lnSpc>
              <a:buNone/>
              <a:tabLst>
                <a:tab algn="l" pos="0"/>
              </a:tabLst>
            </a:pPr>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40" name="Google Shape;208;p5"/>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rm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41" name="Google Shape;209;p5"/>
          <p:cNvSpPr/>
          <p:nvPr/>
        </p:nvSpPr>
        <p:spPr>
          <a:xfrm>
            <a:off x="630720" y="966240"/>
            <a:ext cx="8292600" cy="3952080"/>
          </a:xfrm>
          <a:prstGeom prst="rect">
            <a:avLst/>
          </a:prstGeom>
          <a:noFill/>
          <a:ln w="0">
            <a:noFill/>
          </a:ln>
        </p:spPr>
        <p:style>
          <a:lnRef idx="0"/>
          <a:fillRef idx="0"/>
          <a:effectRef idx="0"/>
          <a:fontRef idx="minor"/>
        </p:style>
      </p:sp>
      <p:sp>
        <p:nvSpPr>
          <p:cNvPr id="142" name="Google Shape;210;p5"/>
          <p:cNvSpPr/>
          <p:nvPr/>
        </p:nvSpPr>
        <p:spPr>
          <a:xfrm>
            <a:off x="765360" y="922320"/>
            <a:ext cx="5541120" cy="2414520"/>
          </a:xfrm>
          <a:prstGeom prst="rect">
            <a:avLst/>
          </a:prstGeom>
          <a:noFill/>
          <a:ln w="0">
            <a:noFill/>
          </a:ln>
        </p:spPr>
        <p:style>
          <a:lnRef idx="0"/>
          <a:fillRef idx="0"/>
          <a:effectRef idx="0"/>
          <a:fontRef idx="minor"/>
        </p:style>
      </p:sp>
      <p:pic>
        <p:nvPicPr>
          <p:cNvPr id="143" name="Google Shape;211;p5" descr=""/>
          <p:cNvPicPr/>
          <p:nvPr/>
        </p:nvPicPr>
        <p:blipFill>
          <a:blip r:embed="rId1"/>
          <a:stretch/>
        </p:blipFill>
        <p:spPr>
          <a:xfrm>
            <a:off x="-76320" y="-15228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44" name="Google Shape;216;g1785dbeb65c_1_18"/>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45" name="Google Shape;217;g1785dbeb65c_1_18"/>
          <p:cNvSpPr/>
          <p:nvPr/>
        </p:nvSpPr>
        <p:spPr>
          <a:xfrm>
            <a:off x="451440" y="795600"/>
            <a:ext cx="8292600" cy="3952080"/>
          </a:xfrm>
          <a:prstGeom prst="rect">
            <a:avLst/>
          </a:prstGeom>
          <a:noFill/>
          <a:ln w="0">
            <a:noFill/>
          </a:ln>
        </p:spPr>
        <p:style>
          <a:lnRef idx="0"/>
          <a:fillRef idx="0"/>
          <a:effectRef idx="0"/>
          <a:fontRef idx="minor"/>
        </p:style>
      </p:sp>
      <p:sp>
        <p:nvSpPr>
          <p:cNvPr id="146" name="Google Shape;218;g1785dbeb65c_1_18"/>
          <p:cNvSpPr/>
          <p:nvPr/>
        </p:nvSpPr>
        <p:spPr>
          <a:xfrm>
            <a:off x="630720" y="1063080"/>
            <a:ext cx="7934040" cy="24145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0" lang="en" sz="1800" spc="-1" strike="noStrike">
                <a:solidFill>
                  <a:srgbClr val="000000"/>
                </a:solidFill>
                <a:latin typeface="Arial"/>
                <a:ea typeface="Arial"/>
              </a:rPr>
              <a:t>NEWS PAGE ACCORDING TO THE COUNTRY SELECTED (INDIA)</a:t>
            </a:r>
            <a:endParaRPr b="0" lang="en-IN" sz="1800" spc="-1" strike="noStrike">
              <a:latin typeface="Arial"/>
            </a:endParaRPr>
          </a:p>
          <a:p>
            <a:pPr marL="457200">
              <a:lnSpc>
                <a:spcPct val="100000"/>
              </a:lnSpc>
              <a:buNone/>
              <a:tabLst>
                <a:tab algn="l" pos="0"/>
              </a:tabLst>
            </a:pPr>
            <a:endParaRPr b="0" lang="en-IN" sz="1500" spc="-1" strike="noStrike">
              <a:latin typeface="Arial"/>
            </a:endParaRPr>
          </a:p>
          <a:p>
            <a:pPr marL="457200" indent="-324000">
              <a:lnSpc>
                <a:spcPct val="100000"/>
              </a:lnSpc>
              <a:buClr>
                <a:srgbClr val="000000"/>
              </a:buClr>
              <a:buFont typeface="Arial"/>
              <a:buChar char="●"/>
              <a:tabLst>
                <a:tab algn="l" pos="0"/>
              </a:tabLst>
            </a:pPr>
            <a:r>
              <a:rPr b="0" lang="en" sz="1500" spc="-1" strike="noStrike">
                <a:solidFill>
                  <a:srgbClr val="000000"/>
                </a:solidFill>
                <a:latin typeface="Arial"/>
                <a:ea typeface="Arial"/>
              </a:rPr>
              <a:t>The news about the desired country chosen by the user is fetched from the NEWS API.</a:t>
            </a:r>
            <a:endParaRPr b="0" lang="en-IN" sz="1500" spc="-1" strike="noStrike">
              <a:latin typeface="Arial"/>
            </a:endParaRPr>
          </a:p>
          <a:p>
            <a:pPr marL="457200">
              <a:lnSpc>
                <a:spcPct val="100000"/>
              </a:lnSpc>
              <a:buNone/>
              <a:tabLst>
                <a:tab algn="l" pos="0"/>
              </a:tabLst>
            </a:pPr>
            <a:endParaRPr b="0" lang="en-IN" sz="1500" spc="-1" strike="noStrike">
              <a:latin typeface="Arial"/>
            </a:endParaRPr>
          </a:p>
          <a:p>
            <a:pPr marL="457200" indent="-324000">
              <a:lnSpc>
                <a:spcPct val="100000"/>
              </a:lnSpc>
              <a:buClr>
                <a:srgbClr val="000000"/>
              </a:buClr>
              <a:buFont typeface="Arial"/>
              <a:buChar char="●"/>
              <a:tabLst>
                <a:tab algn="l" pos="0"/>
              </a:tabLst>
            </a:pPr>
            <a:r>
              <a:rPr b="0" lang="en" sz="1500" spc="-1" strike="noStrike">
                <a:solidFill>
                  <a:srgbClr val="000000"/>
                </a:solidFill>
                <a:latin typeface="Arial"/>
                <a:ea typeface="Arial"/>
              </a:rPr>
              <a:t>In code [param].js is used to exhibit dynamic routing, where the country is passed as prop.</a:t>
            </a:r>
            <a:endParaRPr b="0" lang="en-IN" sz="1500" spc="-1" strike="noStrike">
              <a:latin typeface="Arial"/>
            </a:endParaRPr>
          </a:p>
        </p:txBody>
      </p:sp>
      <p:pic>
        <p:nvPicPr>
          <p:cNvPr id="147" name="Google Shape;219;g1785dbeb65c_1_18" descr=""/>
          <p:cNvPicPr/>
          <p:nvPr/>
        </p:nvPicPr>
        <p:blipFill>
          <a:blip r:embed="rId1"/>
          <a:stretch/>
        </p:blipFill>
        <p:spPr>
          <a:xfrm>
            <a:off x="5452560" y="2963520"/>
            <a:ext cx="2015280" cy="1864440"/>
          </a:xfrm>
          <a:prstGeom prst="rect">
            <a:avLst/>
          </a:prstGeom>
          <a:ln w="0">
            <a:noFill/>
          </a:ln>
        </p:spPr>
      </p:pic>
      <p:pic>
        <p:nvPicPr>
          <p:cNvPr id="148" name="Google Shape;220;g1785dbeb65c_1_18" descr=""/>
          <p:cNvPicPr/>
          <p:nvPr/>
        </p:nvPicPr>
        <p:blipFill>
          <a:blip r:embed="rId2"/>
          <a:stretch/>
        </p:blipFill>
        <p:spPr>
          <a:xfrm>
            <a:off x="1099800" y="2883240"/>
            <a:ext cx="3842640" cy="216144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49" name="Google Shape;225;g1785dbeb65c_1_12"/>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50" name="Google Shape;226;g1785dbeb65c_1_12"/>
          <p:cNvSpPr/>
          <p:nvPr/>
        </p:nvSpPr>
        <p:spPr>
          <a:xfrm>
            <a:off x="630720" y="966240"/>
            <a:ext cx="8292600" cy="3952080"/>
          </a:xfrm>
          <a:prstGeom prst="rect">
            <a:avLst/>
          </a:prstGeom>
          <a:noFill/>
          <a:ln w="0">
            <a:noFill/>
          </a:ln>
        </p:spPr>
        <p:style>
          <a:lnRef idx="0"/>
          <a:fillRef idx="0"/>
          <a:effectRef idx="0"/>
          <a:fontRef idx="minor"/>
        </p:style>
      </p:sp>
      <p:sp>
        <p:nvSpPr>
          <p:cNvPr id="151" name="Google Shape;227;g1785dbeb65c_1_12"/>
          <p:cNvSpPr/>
          <p:nvPr/>
        </p:nvSpPr>
        <p:spPr>
          <a:xfrm>
            <a:off x="765360" y="922320"/>
            <a:ext cx="5541120" cy="2414520"/>
          </a:xfrm>
          <a:prstGeom prst="rect">
            <a:avLst/>
          </a:prstGeom>
          <a:noFill/>
          <a:ln w="0">
            <a:noFill/>
          </a:ln>
        </p:spPr>
        <p:style>
          <a:lnRef idx="0"/>
          <a:fillRef idx="0"/>
          <a:effectRef idx="0"/>
          <a:fontRef idx="minor"/>
        </p:style>
      </p:sp>
      <p:pic>
        <p:nvPicPr>
          <p:cNvPr id="152" name="Google Shape;228;g1785dbeb65c_1_12" descr=""/>
          <p:cNvPicPr/>
          <p:nvPr/>
        </p:nvPicPr>
        <p:blipFill>
          <a:blip r:embed="rId1"/>
          <a:stretch/>
        </p:blipFill>
        <p:spPr>
          <a:xfrm>
            <a:off x="0" y="0"/>
            <a:ext cx="9143640" cy="51433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277bd"/>
        </a:solidFill>
      </p:bgPr>
    </p:bg>
    <p:spTree>
      <p:nvGrpSpPr>
        <p:cNvPr id="1" name=""/>
        <p:cNvGrpSpPr/>
        <p:nvPr/>
      </p:nvGrpSpPr>
      <p:grpSpPr>
        <a:xfrm>
          <a:off x="0" y="0"/>
          <a:ext cx="0" cy="0"/>
          <a:chOff x="0" y="0"/>
          <a:chExt cx="0" cy="0"/>
        </a:xfrm>
      </p:grpSpPr>
      <p:sp>
        <p:nvSpPr>
          <p:cNvPr id="153" name="Google Shape;233;g1785dbeb65c_1_38"/>
          <p:cNvSpPr/>
          <p:nvPr/>
        </p:nvSpPr>
        <p:spPr>
          <a:xfrm>
            <a:off x="98280" y="16200"/>
            <a:ext cx="8825040" cy="601200"/>
          </a:xfrm>
          <a:prstGeom prst="rect">
            <a:avLst/>
          </a:prstGeom>
          <a:noFill/>
          <a:ln w="0">
            <a:noFill/>
          </a:ln>
        </p:spPr>
        <p:style>
          <a:lnRef idx="0"/>
          <a:fillRef idx="0"/>
          <a:effectRef idx="0"/>
          <a:fontRef idx="minor"/>
        </p:style>
        <p:txBody>
          <a:bodyPr lIns="0" rIns="0" tIns="91440" bIns="91440" anchor="ctr">
            <a:noAutofit/>
          </a:bodyPr>
          <a:p>
            <a:pPr>
              <a:lnSpc>
                <a:spcPct val="100000"/>
              </a:lnSpc>
              <a:buNone/>
              <a:tabLst>
                <a:tab algn="l" pos="0"/>
              </a:tabLst>
            </a:pPr>
            <a:r>
              <a:rPr b="1" lang="en" sz="2100" spc="-1" strike="noStrike">
                <a:solidFill>
                  <a:srgbClr val="ffffff"/>
                </a:solidFill>
                <a:latin typeface="Roboto"/>
                <a:ea typeface="Roboto"/>
              </a:rPr>
              <a:t>Modules</a:t>
            </a:r>
            <a:endParaRPr b="0" lang="en-IN" sz="2100" spc="-1" strike="noStrike">
              <a:latin typeface="Arial"/>
            </a:endParaRPr>
          </a:p>
        </p:txBody>
      </p:sp>
      <p:sp>
        <p:nvSpPr>
          <p:cNvPr id="154" name="Google Shape;234;g1785dbeb65c_1_38"/>
          <p:cNvSpPr/>
          <p:nvPr/>
        </p:nvSpPr>
        <p:spPr>
          <a:xfrm>
            <a:off x="630720" y="966240"/>
            <a:ext cx="8292600" cy="3952080"/>
          </a:xfrm>
          <a:prstGeom prst="rect">
            <a:avLst/>
          </a:prstGeom>
          <a:noFill/>
          <a:ln w="0">
            <a:noFill/>
          </a:ln>
        </p:spPr>
        <p:style>
          <a:lnRef idx="0"/>
          <a:fillRef idx="0"/>
          <a:effectRef idx="0"/>
          <a:fontRef idx="minor"/>
        </p:style>
      </p:sp>
      <p:sp>
        <p:nvSpPr>
          <p:cNvPr id="155" name="Google Shape;235;g1785dbeb65c_1_38"/>
          <p:cNvSpPr/>
          <p:nvPr/>
        </p:nvSpPr>
        <p:spPr>
          <a:xfrm>
            <a:off x="492840" y="966240"/>
            <a:ext cx="8246520" cy="2479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0" lang="en" sz="1800" spc="-1" strike="noStrike">
                <a:solidFill>
                  <a:srgbClr val="000000"/>
                </a:solidFill>
                <a:latin typeface="Arial"/>
                <a:ea typeface="Arial"/>
              </a:rPr>
              <a:t>NEWS PAGE ACCORDING TO THE CATEGORY OF NEWS SELECTED</a:t>
            </a:r>
            <a:endParaRPr b="0" lang="en-IN" sz="1800" spc="-1" strike="noStrike">
              <a:latin typeface="Arial"/>
            </a:endParaRPr>
          </a:p>
          <a:p>
            <a:pPr>
              <a:lnSpc>
                <a:spcPct val="115000"/>
              </a:lnSpc>
              <a:buNone/>
              <a:tabLst>
                <a:tab algn="l" pos="0"/>
              </a:tabLst>
            </a:pPr>
            <a:endParaRPr b="0" lang="en-IN" sz="1800" spc="-1" strike="noStrike">
              <a:latin typeface="Arial"/>
            </a:endParaRPr>
          </a:p>
          <a:p>
            <a:pPr marL="457200" indent="-324000">
              <a:lnSpc>
                <a:spcPct val="115000"/>
              </a:lnSpc>
              <a:buClr>
                <a:srgbClr val="000000"/>
              </a:buClr>
              <a:buFont typeface="Arial"/>
              <a:buChar char="●"/>
              <a:tabLst>
                <a:tab algn="l" pos="0"/>
              </a:tabLst>
            </a:pPr>
            <a:r>
              <a:rPr b="0" lang="en" sz="1500" spc="-1" strike="noStrike">
                <a:solidFill>
                  <a:srgbClr val="000000"/>
                </a:solidFill>
                <a:latin typeface="Arial"/>
                <a:ea typeface="Arial"/>
              </a:rPr>
              <a:t>When user selects their category of interest in the news website, the getServerSideProps is used to fetch the appropriate response i.e the news from the API and displays it to the user. The Server side rendering property of Next.js is utilised here.</a:t>
            </a:r>
            <a:endParaRPr b="0" lang="en-IN" sz="1500" spc="-1" strike="noStrike">
              <a:latin typeface="Arial"/>
            </a:endParaRPr>
          </a:p>
          <a:p>
            <a:pPr marL="457200">
              <a:lnSpc>
                <a:spcPct val="115000"/>
              </a:lnSpc>
              <a:buNone/>
              <a:tabLst>
                <a:tab algn="l" pos="0"/>
              </a:tabLst>
            </a:pPr>
            <a:endParaRPr b="0" lang="en-IN" sz="1500" spc="-1" strike="noStrike">
              <a:latin typeface="Arial"/>
            </a:endParaRPr>
          </a:p>
          <a:p>
            <a:pPr marL="457200" indent="-324000">
              <a:lnSpc>
                <a:spcPct val="115000"/>
              </a:lnSpc>
              <a:buClr>
                <a:srgbClr val="000000"/>
              </a:buClr>
              <a:buFont typeface="Arial"/>
              <a:buChar char="●"/>
              <a:tabLst>
                <a:tab algn="l" pos="0"/>
              </a:tabLst>
            </a:pPr>
            <a:r>
              <a:rPr b="0" lang="en" sz="1500" spc="-1" strike="noStrike">
                <a:solidFill>
                  <a:srgbClr val="000000"/>
                </a:solidFill>
                <a:latin typeface="Arial"/>
                <a:ea typeface="Arial"/>
              </a:rPr>
              <a:t>In code [category].js is used to achieve dynamic routing, a special feature of Next.js.</a:t>
            </a:r>
            <a:endParaRPr b="0" lang="en-IN" sz="1500" spc="-1" strike="noStrike">
              <a:latin typeface="Arial"/>
            </a:endParaRPr>
          </a:p>
        </p:txBody>
      </p:sp>
      <p:pic>
        <p:nvPicPr>
          <p:cNvPr id="156" name="Google Shape;236;g1785dbeb65c_1_38" descr=""/>
          <p:cNvPicPr/>
          <p:nvPr/>
        </p:nvPicPr>
        <p:blipFill>
          <a:blip r:embed="rId1"/>
          <a:stretch/>
        </p:blipFill>
        <p:spPr>
          <a:xfrm>
            <a:off x="4377960" y="2959920"/>
            <a:ext cx="3782880" cy="2183400"/>
          </a:xfrm>
          <a:prstGeom prst="rect">
            <a:avLst/>
          </a:prstGeom>
          <a:ln w="0">
            <a:noFill/>
          </a:ln>
        </p:spPr>
      </p:pic>
      <p:pic>
        <p:nvPicPr>
          <p:cNvPr id="157" name="Google Shape;237;g1785dbeb65c_1_38" descr=""/>
          <p:cNvPicPr/>
          <p:nvPr/>
        </p:nvPicPr>
        <p:blipFill>
          <a:blip r:embed="rId2"/>
          <a:stretch/>
        </p:blipFill>
        <p:spPr>
          <a:xfrm>
            <a:off x="1301760" y="3053880"/>
            <a:ext cx="2015280" cy="186444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LibreOffice/7.3.5.2$Linux_X86_64 LibreOffice_project/30$Build-2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madhumitha</dc:creator>
  <dc:description/>
  <dc:language>en-IN</dc:language>
  <cp:lastModifiedBy/>
  <dcterms:modified xsi:type="dcterms:W3CDTF">2022-11-02T20:28:16Z</dcterms:modified>
  <cp:revision>2</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LinksUpToDate">
    <vt:bool>0</vt:bool>
  </property>
  <property fmtid="{D5CDD505-2E9C-101B-9397-08002B2CF9AE}" pid="5" name="MMClips">
    <vt:i4>0</vt:i4>
  </property>
  <property fmtid="{D5CDD505-2E9C-101B-9397-08002B2CF9AE}" pid="6" name="Notes">
    <vt:i4>13</vt:i4>
  </property>
  <property fmtid="{D5CDD505-2E9C-101B-9397-08002B2CF9AE}" pid="7" name="PresentationFormat">
    <vt:lpwstr>On-screen Show (16:9)</vt:lpwstr>
  </property>
  <property fmtid="{D5CDD505-2E9C-101B-9397-08002B2CF9AE}" pid="8" name="ScaleCrop">
    <vt:bool>0</vt:bool>
  </property>
  <property fmtid="{D5CDD505-2E9C-101B-9397-08002B2CF9AE}" pid="9" name="ShareDoc">
    <vt:bool>0</vt:bool>
  </property>
  <property fmtid="{D5CDD505-2E9C-101B-9397-08002B2CF9AE}" pid="10" name="Slides">
    <vt:i4>13</vt:i4>
  </property>
</Properties>
</file>